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74" r:id="rId3"/>
    <p:sldId id="296" r:id="rId4"/>
    <p:sldId id="297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301" r:id="rId14"/>
    <p:sldId id="302" r:id="rId15"/>
    <p:sldId id="303" r:id="rId16"/>
    <p:sldId id="305" r:id="rId17"/>
    <p:sldId id="309" r:id="rId18"/>
    <p:sldId id="275" r:id="rId19"/>
    <p:sldId id="306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76" r:id="rId28"/>
    <p:sldId id="277" r:id="rId29"/>
    <p:sldId id="278" r:id="rId30"/>
    <p:sldId id="279" r:id="rId31"/>
    <p:sldId id="310" r:id="rId32"/>
    <p:sldId id="304" r:id="rId33"/>
    <p:sldId id="298" r:id="rId34"/>
    <p:sldId id="299" r:id="rId35"/>
    <p:sldId id="300" r:id="rId36"/>
    <p:sldId id="311" r:id="rId37"/>
    <p:sldId id="312" r:id="rId38"/>
    <p:sldId id="313" r:id="rId39"/>
    <p:sldId id="314" r:id="rId40"/>
    <p:sldId id="317" r:id="rId41"/>
    <p:sldId id="315" r:id="rId42"/>
    <p:sldId id="316" r:id="rId43"/>
    <p:sldId id="30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70"/>
    <p:restoredTop sz="79782"/>
  </p:normalViewPr>
  <p:slideViewPr>
    <p:cSldViewPr snapToGrid="0" snapToObjects="1">
      <p:cViewPr varScale="1">
        <p:scale>
          <a:sx n="78" d="100"/>
          <a:sy n="78" d="100"/>
        </p:scale>
        <p:origin x="200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3FE6A-B097-4F47-A732-994BCDEDF5B9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1D318-1899-6F44-8168-D4EF92392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1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#1- my photograph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1D318-1899-6F44-8168-D4EF92392A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4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SLIDE #2-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</a:t>
            </a: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Artwork I chose next to my Photograph 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1D318-1899-6F44-8168-D4EF92392A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1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SLIDE #3-Analysis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: How is my photograph SIMILIAR to the chosen artwork AND how is it DIFFERENT than the chosen artwork?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1D318-1899-6F44-8168-D4EF92392A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4CD5-403E-9646-A311-5B088D6EE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EC5C-F577-534A-B087-3989B4F9E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1A629-9EB1-394A-B30A-9B077A60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1605-CFDA-7740-8230-92E318D49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E56AE-C0D1-4A4C-B8CA-7D7B22E6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2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D6A55-49BF-314B-8E9A-A005B123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AB2BC-57FD-DA44-83A9-ED842732B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E189F-B0C6-0C45-863C-CE1311CD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38AF1-C4E0-734C-9080-D367C36D9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C16D2-1126-2046-8A69-9C4973255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320710-4951-BE4F-BB40-394DBA27A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DB85E-59EC-E743-8184-F86BDB51B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F2A66-0760-9B4B-A46A-F3836979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73BAD-D48E-694C-AAFA-1DA5EAC29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E7A9-8E93-954E-9AD7-D18893A4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7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5578-95F6-3B41-8AC9-D98D6A5B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015FE-19F4-EA46-8454-4F06F4E98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A775-C10D-DC47-A644-42C8F17C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E7615-2D32-0F47-B7EC-A7505D53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B3564-84B2-914A-A3DD-04EAD1C9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9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0AD5C-5E55-6D4F-AAFE-52AAF6DC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23433-4C0D-4340-8637-D4BB3E3F6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EFE12-24EA-D34D-933C-44557B9EE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3C500-4E69-9E48-B5DD-3D09669C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DCCA0-2EAE-084D-A75C-BAE88B0E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0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F424D-E8FC-884A-AC91-DBB83BF2C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306FA-977F-B24B-8120-7633FFA7A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11D61-A1DD-3048-9252-6D140778F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B63A5-27B7-0F48-BD45-CB75EF7D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3025-60C3-844E-8221-04A673CE7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09DDF-F748-4444-8B56-AED24F95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0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F283-0DF8-774B-8280-6C875B7E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264BE-8032-A84C-A3E5-4C5669E76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16C06-BE44-154E-9F78-75B88AAAD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108FB-683A-8240-8638-791D848A3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D285D-70EF-C344-BCE2-1728D3DB6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A61D94-7DBB-1C45-ABF6-CE507945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27D348-BA99-B84D-BB50-6DD7CD93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4D9C7-0E87-CB4D-8281-6EA506F0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1A97-2E9B-004B-A01D-7967751E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DBE2A0-0091-C242-906A-5BB9BD7A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CA140-43E5-6643-8976-DB80CABD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40EEE-96C4-5D4E-8D2D-8547120F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BBEDC-494A-9149-A4C9-9B27E048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C6B71-428C-FC41-91E9-DB67395EF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9EE8E-A7A8-FA46-8480-D43D2430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8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43E4-3478-BB4D-8A8C-E4975502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4C08E-8E35-4040-9872-E63F96802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3C78F-4876-1C40-924C-BCDED47A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D55BA-24DD-6346-B738-78507151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F9BBD-A151-1942-858A-828D20EC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1329A-E74B-F042-A94D-79BA15D4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65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29972-8F2E-7E4C-926E-15AEED62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6A612-E6DA-AD44-A2C6-11589E6B3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FBE00-BC9C-164C-94E5-4A2F1B3E1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6B476-916B-1A4E-B9D4-86CACCC4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9C3EA-FDC2-584F-90C9-C373F6F46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BEB6C-62F6-1E4D-A9CE-4ACFAF16D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9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14CA0-56F8-0D43-910C-E3856BDA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54A56-DBFF-4544-8B57-A5101B3B7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34144-EF61-0B45-8F01-E192F6821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56208-43F5-014E-8BAA-920FDD6C101B}" type="datetimeFigureOut">
              <a:rPr lang="en-US" smtClean="0"/>
              <a:t>4/6/20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22AB8-E5FA-D14B-AD28-CDE436232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5E404C-E57C-0D41-B864-6EC42E181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5E8CA-55FB-A44B-8B3C-DE851E551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8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9752986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C265-052E-3D41-8FB6-AD3E0D9BE8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YOU ARE A MASTERPIECE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50BC5-B9ED-D244-8D30-AE987ABB2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9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A699D9-D00B-A249-968F-3D1479DA0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409700"/>
            <a:ext cx="8128000" cy="4038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F021FA-ECC3-9B45-AD42-57983831F98A}"/>
              </a:ext>
            </a:extLst>
          </p:cNvPr>
          <p:cNvSpPr/>
          <p:nvPr/>
        </p:nvSpPr>
        <p:spPr>
          <a:xfrm>
            <a:off x="73740" y="2828835"/>
            <a:ext cx="39378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Bayeux Tapestry.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Romanesque Europe (English or Norman). c. 1066-1080 C.E. Embroidery on linen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6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58D198-849A-1941-9DBC-84D5AD2E9F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540" y="0"/>
            <a:ext cx="500634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1000CB-8F65-C942-AFE1-7DA13BE73391}"/>
              </a:ext>
            </a:extLst>
          </p:cNvPr>
          <p:cNvSpPr/>
          <p:nvPr/>
        </p:nvSpPr>
        <p:spPr>
          <a:xfrm>
            <a:off x="136792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Birdseye"/>
              </a:rPr>
              <a:t>T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he Arnolfini Portrait.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Jan van Eyck. c. 1434 C.E. Oil on wood.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31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6B807-D93F-194D-803B-488939C320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619" y="0"/>
            <a:ext cx="471619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8B46CD-A69E-8A44-94D1-CEC522C62FEA}"/>
              </a:ext>
            </a:extLst>
          </p:cNvPr>
          <p:cNvSpPr/>
          <p:nvPr/>
        </p:nvSpPr>
        <p:spPr>
          <a:xfrm>
            <a:off x="178627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Madonna and Child with Two Angels.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Fra Filippo Lippi. c. 1465 C.E. Tempera on wood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7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737984-D86D-A449-B8FF-2746BA36F4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198" y="0"/>
            <a:ext cx="716661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491AE-A12F-BD4E-90A4-DC70AE1FDF5D}"/>
              </a:ext>
            </a:extLst>
          </p:cNvPr>
          <p:cNvSpPr/>
          <p:nvPr/>
        </p:nvSpPr>
        <p:spPr>
          <a:xfrm>
            <a:off x="147483" y="2828835"/>
            <a:ext cx="4527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Calling of Saint Matthew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. Caravaggio. c. 1597-1601 C.E. Oil on canvas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79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142D9-6B35-954C-8391-6FB0BE8906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712" y="0"/>
            <a:ext cx="596646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D2AA6B-9AB3-9A4F-98CA-0F9868C8DE99}"/>
              </a:ext>
            </a:extLst>
          </p:cNvPr>
          <p:cNvSpPr/>
          <p:nvPr/>
        </p:nvSpPr>
        <p:spPr>
          <a:xfrm>
            <a:off x="694035" y="3070574"/>
            <a:ext cx="4541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Self-Portrait with Saskia</a:t>
            </a:r>
            <a:r>
              <a:rPr lang="en-US" b="0" u="none" strike="noStrike" dirty="0">
                <a:solidFill>
                  <a:schemeClr val="bg1"/>
                </a:solidFill>
                <a:effectLst/>
                <a:latin typeface="Birdseye"/>
              </a:rPr>
              <a:t>. Rembrandt. 1636 C.E. Etching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40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20FD01-3700-434B-869A-DFFE0CE14D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288" y="0"/>
            <a:ext cx="595788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202C72-E79C-9944-91B1-984FC8F39D96}"/>
              </a:ext>
            </a:extLst>
          </p:cNvPr>
          <p:cNvSpPr/>
          <p:nvPr/>
        </p:nvSpPr>
        <p:spPr>
          <a:xfrm>
            <a:off x="-255639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Las Meninas.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Diego Velázquez. c. 1656 C.E. Oil on canvas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1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4E600-BD4C-9A4D-9E98-2C86E1400F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700" y="0"/>
            <a:ext cx="604761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C2D9AC-5628-D34F-A7AE-795AFB2D13AC}"/>
              </a:ext>
            </a:extLst>
          </p:cNvPr>
          <p:cNvSpPr/>
          <p:nvPr/>
        </p:nvSpPr>
        <p:spPr>
          <a:xfrm>
            <a:off x="290052" y="2828835"/>
            <a:ext cx="4680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Woman Holding a Balance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. Johannes Vermeer. c. 1664 C.E. Oil on canvas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02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EC2D9C-99CB-9A4D-A9B9-352506150D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857" y="0"/>
            <a:ext cx="486460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92B57-B8A2-A440-A825-950C523FB2AB}"/>
              </a:ext>
            </a:extLst>
          </p:cNvPr>
          <p:cNvSpPr/>
          <p:nvPr/>
        </p:nvSpPr>
        <p:spPr>
          <a:xfrm>
            <a:off x="245806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Portrait of Sor Juana Inés de la Cruz.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Miguel Cabrera. c. 1750 C.E. Oil on canvas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00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8C8FC6-52EE-094D-8D8E-8A13C56C69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4006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8EB20-67E8-FE49-9B5B-BFE73730FC29}"/>
              </a:ext>
            </a:extLst>
          </p:cNvPr>
          <p:cNvSpPr txBox="1"/>
          <p:nvPr/>
        </p:nvSpPr>
        <p:spPr>
          <a:xfrm>
            <a:off x="442452" y="2967335"/>
            <a:ext cx="5130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Swing </a:t>
            </a:r>
            <a:r>
              <a:rPr lang="en-US" dirty="0">
                <a:solidFill>
                  <a:schemeClr val="bg1"/>
                </a:solidFill>
              </a:rPr>
              <a:t>by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Fragonard. 1767, Rococo. Oil on canvas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61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35F1C-F049-CD46-95E6-996F6760A4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600" y="530942"/>
            <a:ext cx="7655400" cy="57961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91C704-AD6B-3C4A-B788-33AC44DF6D22}"/>
              </a:ext>
            </a:extLst>
          </p:cNvPr>
          <p:cNvSpPr/>
          <p:nvPr/>
        </p:nvSpPr>
        <p:spPr>
          <a:xfrm>
            <a:off x="-122903" y="2828835"/>
            <a:ext cx="4812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The Oath of the </a:t>
            </a:r>
            <a:r>
              <a:rPr lang="en-US" b="0" i="1" u="none" strike="noStrike" dirty="0" err="1">
                <a:solidFill>
                  <a:schemeClr val="bg1"/>
                </a:solidFill>
                <a:effectLst/>
                <a:latin typeface="Birdseye"/>
              </a:rPr>
              <a:t>Horatii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. Jacques-Louis David. 1784 C.E. Oil on canvas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6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8F03E-BB5A-3C4C-B2D3-71213416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Select one work of art to recreate (</a:t>
            </a:r>
            <a:r>
              <a:rPr lang="en-US" sz="54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options are in this PowerPoint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3351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8672A-995A-7647-B9ED-2C33711DE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062" y="0"/>
            <a:ext cx="43548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3A6574-B642-9D4D-A87B-FD0DE5273A3E}"/>
              </a:ext>
            </a:extLst>
          </p:cNvPr>
          <p:cNvSpPr txBox="1"/>
          <p:nvPr/>
        </p:nvSpPr>
        <p:spPr>
          <a:xfrm>
            <a:off x="383458" y="2690336"/>
            <a:ext cx="5712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George Washington </a:t>
            </a:r>
            <a:r>
              <a:rPr lang="en-US" dirty="0">
                <a:solidFill>
                  <a:schemeClr val="bg1"/>
                </a:solidFill>
              </a:rPr>
              <a:t>by Houdon. 1788-1792 C.E- Neoclassicism. Marble, height 6’2”. State Capitol, Richmond, Virginia.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22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194AB-A797-A842-B700-613DF669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806" y="0"/>
            <a:ext cx="798619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0EB16D-2780-F443-9484-4FDF40D44FFB}"/>
              </a:ext>
            </a:extLst>
          </p:cNvPr>
          <p:cNvSpPr/>
          <p:nvPr/>
        </p:nvSpPr>
        <p:spPr>
          <a:xfrm>
            <a:off x="142568" y="2782669"/>
            <a:ext cx="389849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i="1" u="none" strike="noStrike" dirty="0">
                <a:solidFill>
                  <a:schemeClr val="bg1"/>
                </a:solidFill>
                <a:effectLst/>
                <a:latin typeface="Birdseye"/>
              </a:rPr>
              <a:t>Y no </a:t>
            </a:r>
            <a:r>
              <a:rPr lang="en-US" sz="1400" b="0" i="1" u="none" strike="noStrike" dirty="0" err="1">
                <a:solidFill>
                  <a:schemeClr val="bg1"/>
                </a:solidFill>
                <a:effectLst/>
                <a:latin typeface="Birdseye"/>
              </a:rPr>
              <a:t>hai</a:t>
            </a:r>
            <a:r>
              <a:rPr lang="en-US" sz="1400" b="0" i="1" u="none" strike="noStrike" dirty="0">
                <a:solidFill>
                  <a:schemeClr val="bg1"/>
                </a:solidFill>
                <a:effectLst/>
                <a:latin typeface="Birdseye"/>
              </a:rPr>
              <a:t> </a:t>
            </a:r>
            <a:r>
              <a:rPr lang="en-US" sz="1400" b="0" i="1" u="none" strike="noStrike" dirty="0" err="1">
                <a:solidFill>
                  <a:schemeClr val="bg1"/>
                </a:solidFill>
                <a:effectLst/>
                <a:latin typeface="Birdseye"/>
              </a:rPr>
              <a:t>remedio</a:t>
            </a:r>
            <a:r>
              <a:rPr lang="en-US" sz="1400" b="0" i="1" u="none" strike="noStrike" dirty="0">
                <a:solidFill>
                  <a:schemeClr val="bg1"/>
                </a:solidFill>
                <a:effectLst/>
                <a:latin typeface="Birdseye"/>
              </a:rPr>
              <a:t> (And There’s Nothing to Be Done), 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Birdseye"/>
              </a:rPr>
              <a:t>from Los </a:t>
            </a:r>
            <a:r>
              <a:rPr lang="en-US" sz="1400" b="0" i="0" u="none" strike="noStrike" dirty="0" err="1">
                <a:solidFill>
                  <a:schemeClr val="bg1"/>
                </a:solidFill>
                <a:effectLst/>
                <a:latin typeface="Birdseye"/>
              </a:rPr>
              <a:t>Desastres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Birdseye"/>
              </a:rPr>
              <a:t> de la Guerra (The Disasters of War), plate 15. Francisco de Goya. 1810-1823 C.E. (published 1863). </a:t>
            </a:r>
            <a:r>
              <a:rPr lang="en-US" sz="1400" b="0" i="0" u="none" strike="noStrike" dirty="0" err="1">
                <a:solidFill>
                  <a:schemeClr val="bg1"/>
                </a:solidFill>
                <a:effectLst/>
                <a:latin typeface="Birdseye"/>
              </a:rPr>
              <a:t>Drypoint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Birdseye"/>
              </a:rPr>
              <a:t> etching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1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44179B-F1C1-9D46-8739-1F623CC7E0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476" y="-1"/>
            <a:ext cx="53324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D8100A-C0DF-0C44-9068-51A4272697CE}"/>
              </a:ext>
            </a:extLst>
          </p:cNvPr>
          <p:cNvSpPr/>
          <p:nvPr/>
        </p:nvSpPr>
        <p:spPr>
          <a:xfrm>
            <a:off x="172065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Nadar Raising Photography to the Height of Art.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Birdseye"/>
              </a:rPr>
              <a:t>Honoré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 Daumier. 1862 C.E. Lithograph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14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E5692B-C23A-7E4C-A95C-CE56488CDB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486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E4AEC2-FA44-8F46-B3B2-034EEC1E8940}"/>
              </a:ext>
            </a:extLst>
          </p:cNvPr>
          <p:cNvSpPr/>
          <p:nvPr/>
        </p:nvSpPr>
        <p:spPr>
          <a:xfrm>
            <a:off x="398205" y="2828835"/>
            <a:ext cx="5486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The Scream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. Edvard Munch. 1893 C.E. Tempera and pastels on cardboard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59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713A24-D0E5-574F-8758-93D8A7B9C1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1"/>
            <a:ext cx="53210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E406F6-D653-2A49-A6A4-1A3DB6E1807D}"/>
              </a:ext>
            </a:extLst>
          </p:cNvPr>
          <p:cNvSpPr/>
          <p:nvPr/>
        </p:nvSpPr>
        <p:spPr>
          <a:xfrm>
            <a:off x="471949" y="2828835"/>
            <a:ext cx="5102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Self-Portrait.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Elisabeth Louise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Birdseye"/>
              </a:rPr>
              <a:t>Vigée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 Le Brun. 1790 C.E. Oil on canvas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408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38D1D1-FEC6-0F46-BA4D-F467300A57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649" y="0"/>
            <a:ext cx="670369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D85EE1-9215-4D4E-9AED-AA382EC899D9}"/>
              </a:ext>
            </a:extLst>
          </p:cNvPr>
          <p:cNvSpPr/>
          <p:nvPr/>
        </p:nvSpPr>
        <p:spPr>
          <a:xfrm>
            <a:off x="245807" y="2967335"/>
            <a:ext cx="4517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The Kiss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. Gustav Klimt. 1907-1908 C.E. Oil on canvas</a:t>
            </a:r>
          </a:p>
          <a:p>
            <a:pPr algn="ctr"/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29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9587F-C824-FA4A-B9A7-7FE25521B2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507" y="0"/>
            <a:ext cx="851249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4D7891-E09B-784A-A76D-4D153995C57E}"/>
              </a:ext>
            </a:extLst>
          </p:cNvPr>
          <p:cNvSpPr/>
          <p:nvPr/>
        </p:nvSpPr>
        <p:spPr>
          <a:xfrm>
            <a:off x="0" y="2828835"/>
            <a:ext cx="34658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Memorial Sheet for Karl Liebknecht.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Birdseye"/>
              </a:rPr>
              <a:t>Käthe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 Kollwitz. 1919-1920 C.E. Woodcut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66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B6E8E-BE7C-A343-BA03-E4D50927CF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378" y="0"/>
            <a:ext cx="682371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D6733C-9211-2E48-8082-F675A5246C02}"/>
              </a:ext>
            </a:extLst>
          </p:cNvPr>
          <p:cNvSpPr/>
          <p:nvPr/>
        </p:nvSpPr>
        <p:spPr>
          <a:xfrm>
            <a:off x="235912" y="2967335"/>
            <a:ext cx="4527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The Two </a:t>
            </a:r>
            <a:r>
              <a:rPr lang="en-US" b="0" i="1" u="none" strike="noStrike" dirty="0" err="1">
                <a:solidFill>
                  <a:schemeClr val="bg1"/>
                </a:solidFill>
                <a:effectLst/>
                <a:latin typeface="Birdseye"/>
              </a:rPr>
              <a:t>Fridas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. Frida Kahlo. 1939 C.E. Oil on canvas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31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CFDC9F-9DD0-7440-9688-944BC8770E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754" y="604684"/>
            <a:ext cx="7976246" cy="5648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2B4E19-1BDD-E54A-B9F5-7E3D964C73EC}"/>
              </a:ext>
            </a:extLst>
          </p:cNvPr>
          <p:cNvSpPr/>
          <p:nvPr/>
        </p:nvSpPr>
        <p:spPr>
          <a:xfrm>
            <a:off x="206477" y="2828835"/>
            <a:ext cx="38788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Marilyn Diptych.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Andy Warhol. 1962 C.E. Oil, acrylic, and silkscreen enamel on canvas, two panels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7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F79A6-E0DC-CB48-9E6B-7CE468B01A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936" y="0"/>
            <a:ext cx="489154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B841FA-261E-C642-A422-A7C79EA17757}"/>
              </a:ext>
            </a:extLst>
          </p:cNvPr>
          <p:cNvSpPr/>
          <p:nvPr/>
        </p:nvSpPr>
        <p:spPr>
          <a:xfrm>
            <a:off x="179440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Chairman Mao </a:t>
            </a:r>
            <a:r>
              <a:rPr lang="en-US" b="0" i="1" u="none" strike="noStrike" dirty="0" err="1">
                <a:solidFill>
                  <a:schemeClr val="bg1"/>
                </a:solidFill>
                <a:effectLst/>
                <a:latin typeface="Birdseye"/>
              </a:rPr>
              <a:t>en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 Route to </a:t>
            </a:r>
            <a:r>
              <a:rPr lang="en-US" b="0" i="1" u="none" strike="noStrike" dirty="0" err="1">
                <a:solidFill>
                  <a:schemeClr val="bg1"/>
                </a:solidFill>
                <a:effectLst/>
                <a:latin typeface="Birdseye"/>
              </a:rPr>
              <a:t>Anyuan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Artist unknown; based on an oil painting by Liu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Birdseye"/>
              </a:rPr>
              <a:t>Chunhua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. c. 1969 C.E. Color lithograph.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5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8F03E-BB5A-3C4C-B2D3-71213416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2. Take a photograph trying to recreate the artwork. 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Use props, pets, siblings, backgrounds, ANYTHING to help</a:t>
            </a:r>
          </a:p>
        </p:txBody>
      </p:sp>
    </p:spTree>
    <p:extLst>
      <p:ext uri="{BB962C8B-B14F-4D97-AF65-F5344CB8AC3E}">
        <p14:creationId xmlns:p14="http://schemas.microsoft.com/office/powerpoint/2010/main" val="3006291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FAA82-2885-CD49-BCC2-0E07D8F29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232" y="604684"/>
            <a:ext cx="7913768" cy="53094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B2EBE5-C946-D54B-9BF2-5C3C591E34C2}"/>
              </a:ext>
            </a:extLst>
          </p:cNvPr>
          <p:cNvSpPr/>
          <p:nvPr/>
        </p:nvSpPr>
        <p:spPr>
          <a:xfrm>
            <a:off x="172064" y="2758314"/>
            <a:ext cx="39132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i="1" u="none" strike="noStrike" dirty="0">
                <a:solidFill>
                  <a:schemeClr val="bg1"/>
                </a:solidFill>
                <a:effectLst/>
                <a:latin typeface="Birdseye"/>
              </a:rPr>
              <a:t>Under the Wave off Kanagawa, (also known as the Great Wave) 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Birdseye"/>
              </a:rPr>
              <a:t>from the series Thirty-six Views of Mount Fuji. Katsushika Hokusai. 1830-1833 C.E. Polychrome woodblock print; ink and color on paper.</a:t>
            </a:r>
          </a:p>
          <a:p>
            <a:pPr algn="ctr"/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96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1EAAE1-1F89-2F48-A249-3D4B2AC734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340" y="0"/>
            <a:ext cx="40507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E68FAF-C639-8E43-9879-030FCB5332F8}"/>
              </a:ext>
            </a:extLst>
          </p:cNvPr>
          <p:cNvSpPr/>
          <p:nvPr/>
        </p:nvSpPr>
        <p:spPr>
          <a:xfrm>
            <a:off x="39334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Untitled (#228), from the History Portraits series.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Cindy Sherman. 1990 C.E. Photograph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03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9CB346-B94C-D745-B401-BEA18FB0BBFC}"/>
              </a:ext>
            </a:extLst>
          </p:cNvPr>
          <p:cNvSpPr txBox="1"/>
          <p:nvPr/>
        </p:nvSpPr>
        <p:spPr>
          <a:xfrm>
            <a:off x="3710891" y="2828835"/>
            <a:ext cx="4770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My Example</a:t>
            </a:r>
          </a:p>
        </p:txBody>
      </p:sp>
    </p:spTree>
    <p:extLst>
      <p:ext uri="{BB962C8B-B14F-4D97-AF65-F5344CB8AC3E}">
        <p14:creationId xmlns:p14="http://schemas.microsoft.com/office/powerpoint/2010/main" val="225453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tree, ground&#10;&#10;Description automatically generated">
            <a:extLst>
              <a:ext uri="{FF2B5EF4-FFF2-40B4-BE49-F238E27FC236}">
                <a16:creationId xmlns:a16="http://schemas.microsoft.com/office/drawing/2014/main" id="{9ABF1D06-0277-AC45-8600-09BB93FEAD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2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E2D007-029C-6444-8F77-A037FB8470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93" y="643467"/>
            <a:ext cx="4387214" cy="5571066"/>
          </a:xfrm>
          <a:prstGeom prst="rect">
            <a:avLst/>
          </a:prstGeom>
        </p:spPr>
      </p:pic>
      <p:pic>
        <p:nvPicPr>
          <p:cNvPr id="3" name="Picture 2" descr="A picture containing outdoor, person, tree, ground&#10;&#10;Description automatically generated">
            <a:extLst>
              <a:ext uri="{FF2B5EF4-FFF2-40B4-BE49-F238E27FC236}">
                <a16:creationId xmlns:a16="http://schemas.microsoft.com/office/drawing/2014/main" id="{6D0ECFE4-FCB2-644E-9683-D430FD90F6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E2D007-029C-6444-8F77-A037FB8470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93" y="643467"/>
            <a:ext cx="4387214" cy="5571066"/>
          </a:xfrm>
          <a:prstGeom prst="rect">
            <a:avLst/>
          </a:prstGeom>
        </p:spPr>
      </p:pic>
      <p:pic>
        <p:nvPicPr>
          <p:cNvPr id="3" name="Picture 2" descr="A picture containing outdoor, person, tree, ground&#10;&#10;Description automatically generated">
            <a:extLst>
              <a:ext uri="{FF2B5EF4-FFF2-40B4-BE49-F238E27FC236}">
                <a16:creationId xmlns:a16="http://schemas.microsoft.com/office/drawing/2014/main" id="{6D0ECFE4-FCB2-644E-9683-D430FD90F6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AE867-4A58-DE40-839C-24352CB82618}"/>
              </a:ext>
            </a:extLst>
          </p:cNvPr>
          <p:cNvSpPr txBox="1"/>
          <p:nvPr/>
        </p:nvSpPr>
        <p:spPr>
          <a:xfrm>
            <a:off x="643468" y="798294"/>
            <a:ext cx="7519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ART ANALYSIS</a:t>
            </a:r>
          </a:p>
          <a:p>
            <a:r>
              <a:rPr lang="en-US" dirty="0">
                <a:solidFill>
                  <a:schemeClr val="bg1"/>
                </a:solidFill>
              </a:rPr>
              <a:t>My photograph is different from Fragonard’s painting, </a:t>
            </a:r>
            <a:r>
              <a:rPr lang="en-US" i="1" dirty="0">
                <a:solidFill>
                  <a:schemeClr val="bg1"/>
                </a:solidFill>
              </a:rPr>
              <a:t>The Swing</a:t>
            </a:r>
            <a:r>
              <a:rPr lang="en-US" dirty="0">
                <a:solidFill>
                  <a:schemeClr val="bg1"/>
                </a:solidFill>
              </a:rPr>
              <a:t>, because of…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My photograph is similar to </a:t>
            </a:r>
            <a:r>
              <a:rPr lang="en-US" i="1" dirty="0">
                <a:solidFill>
                  <a:schemeClr val="bg1"/>
                </a:solidFill>
              </a:rPr>
              <a:t>The Swing </a:t>
            </a:r>
            <a:r>
              <a:rPr lang="en-US" dirty="0">
                <a:solidFill>
                  <a:schemeClr val="bg1"/>
                </a:solidFill>
              </a:rPr>
              <a:t>because of the …</a:t>
            </a:r>
          </a:p>
        </p:txBody>
      </p:sp>
    </p:spTree>
    <p:extLst>
      <p:ext uri="{BB962C8B-B14F-4D97-AF65-F5344CB8AC3E}">
        <p14:creationId xmlns:p14="http://schemas.microsoft.com/office/powerpoint/2010/main" val="8528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606AD-E920-8B4F-8379-C56D813D5742}"/>
              </a:ext>
            </a:extLst>
          </p:cNvPr>
          <p:cNvSpPr txBox="1"/>
          <p:nvPr/>
        </p:nvSpPr>
        <p:spPr>
          <a:xfrm>
            <a:off x="1557834" y="2374491"/>
            <a:ext cx="90763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Teacher Examples</a:t>
            </a:r>
          </a:p>
        </p:txBody>
      </p:sp>
    </p:spTree>
    <p:extLst>
      <p:ext uri="{BB962C8B-B14F-4D97-AF65-F5344CB8AC3E}">
        <p14:creationId xmlns:p14="http://schemas.microsoft.com/office/powerpoint/2010/main" val="1351824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944A9-55EC-9F4E-9345-CE10954C2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3BABB-8DCF-4E46-843D-F04858855064}"/>
              </a:ext>
            </a:extLst>
          </p:cNvPr>
          <p:cNvSpPr txBox="1"/>
          <p:nvPr/>
        </p:nvSpPr>
        <p:spPr>
          <a:xfrm>
            <a:off x="10114936" y="3059668"/>
            <a:ext cx="149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Mrs. </a:t>
            </a:r>
            <a:r>
              <a:rPr lang="en-US" dirty="0" err="1">
                <a:solidFill>
                  <a:schemeClr val="bg1"/>
                </a:solidFill>
              </a:rPr>
              <a:t>Camarda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0561B-B4C5-5748-8FC3-ED52E62A55A3}"/>
              </a:ext>
            </a:extLst>
          </p:cNvPr>
          <p:cNvSpPr txBox="1"/>
          <p:nvPr/>
        </p:nvSpPr>
        <p:spPr>
          <a:xfrm>
            <a:off x="580244" y="3059668"/>
            <a:ext cx="143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Pablo Picasso</a:t>
            </a:r>
          </a:p>
        </p:txBody>
      </p:sp>
    </p:spTree>
    <p:extLst>
      <p:ext uri="{BB962C8B-B14F-4D97-AF65-F5344CB8AC3E}">
        <p14:creationId xmlns:p14="http://schemas.microsoft.com/office/powerpoint/2010/main" val="2683687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7C133-17EB-F54E-AA39-F8D9E9282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27" y="0"/>
            <a:ext cx="36247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4128DD-C73C-8C4B-ABEA-6252FAF1F229}"/>
              </a:ext>
            </a:extLst>
          </p:cNvPr>
          <p:cNvSpPr txBox="1"/>
          <p:nvPr/>
        </p:nvSpPr>
        <p:spPr>
          <a:xfrm>
            <a:off x="9427887" y="1867682"/>
            <a:ext cx="14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Mrs. Callaway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0A4DD-3319-0E42-9586-779902653F56}"/>
              </a:ext>
            </a:extLst>
          </p:cNvPr>
          <p:cNvSpPr txBox="1"/>
          <p:nvPr/>
        </p:nvSpPr>
        <p:spPr>
          <a:xfrm>
            <a:off x="1326346" y="5443640"/>
            <a:ext cx="136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Gustav Klimt</a:t>
            </a:r>
          </a:p>
        </p:txBody>
      </p:sp>
    </p:spTree>
    <p:extLst>
      <p:ext uri="{BB962C8B-B14F-4D97-AF65-F5344CB8AC3E}">
        <p14:creationId xmlns:p14="http://schemas.microsoft.com/office/powerpoint/2010/main" val="1935932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CF8B4-0975-834A-B91D-6CF9EAE7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728"/>
            <a:ext cx="12192000" cy="5384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9CBC9-EFC0-AF45-961C-6B8BF5257CC8}"/>
              </a:ext>
            </a:extLst>
          </p:cNvPr>
          <p:cNvSpPr txBox="1"/>
          <p:nvPr/>
        </p:nvSpPr>
        <p:spPr>
          <a:xfrm>
            <a:off x="10016965" y="202168"/>
            <a:ext cx="140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Mrs. </a:t>
            </a:r>
            <a:r>
              <a:rPr lang="en-US" dirty="0" err="1">
                <a:solidFill>
                  <a:schemeClr val="bg1"/>
                </a:solidFill>
              </a:rPr>
              <a:t>Liesveld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5D6DA-742E-AF44-8615-0EBCB563EE6D}"/>
              </a:ext>
            </a:extLst>
          </p:cNvPr>
          <p:cNvSpPr txBox="1"/>
          <p:nvPr/>
        </p:nvSpPr>
        <p:spPr>
          <a:xfrm>
            <a:off x="482273" y="202168"/>
            <a:ext cx="152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Rene Magritte</a:t>
            </a:r>
          </a:p>
        </p:txBody>
      </p:sp>
    </p:spTree>
    <p:extLst>
      <p:ext uri="{BB962C8B-B14F-4D97-AF65-F5344CB8AC3E}">
        <p14:creationId xmlns:p14="http://schemas.microsoft.com/office/powerpoint/2010/main" val="1701560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8F03E-BB5A-3C4C-B2D3-71213416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767" y="1441938"/>
            <a:ext cx="8284465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u="sng" dirty="0">
                <a:solidFill>
                  <a:schemeClr val="bg1">
                    <a:lumMod val="95000"/>
                    <a:lumOff val="5000"/>
                  </a:schemeClr>
                </a:solidFill>
              </a:rPr>
              <a:t>3. Create a PowerPoint with 3 slides</a:t>
            </a:r>
            <a:b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SLIDE #1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-Your Photograph</a:t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SLIDE #2-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Artwork you chose next to your Photograph </a:t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SLIDE #3-Analysis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: How is your photograph SIMILIAR to the chosen artwork AND how is it DIFFERENT than the chosen artwork?</a:t>
            </a:r>
          </a:p>
        </p:txBody>
      </p:sp>
    </p:spTree>
    <p:extLst>
      <p:ext uri="{BB962C8B-B14F-4D97-AF65-F5344CB8AC3E}">
        <p14:creationId xmlns:p14="http://schemas.microsoft.com/office/powerpoint/2010/main" val="1363120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89CBC9-EFC0-AF45-961C-6B8BF5257CC8}"/>
              </a:ext>
            </a:extLst>
          </p:cNvPr>
          <p:cNvSpPr txBox="1"/>
          <p:nvPr/>
        </p:nvSpPr>
        <p:spPr>
          <a:xfrm>
            <a:off x="6881879" y="202168"/>
            <a:ext cx="431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Mrs. </a:t>
            </a:r>
            <a:r>
              <a:rPr lang="en-US" dirty="0" err="1">
                <a:solidFill>
                  <a:schemeClr val="bg1"/>
                </a:solidFill>
              </a:rPr>
              <a:t>Liesveld</a:t>
            </a:r>
            <a:r>
              <a:rPr lang="en-US" dirty="0">
                <a:solidFill>
                  <a:schemeClr val="bg1"/>
                </a:solidFill>
              </a:rPr>
              <a:t> (the cans are social distancing)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5D6DA-742E-AF44-8615-0EBCB563EE6D}"/>
              </a:ext>
            </a:extLst>
          </p:cNvPr>
          <p:cNvSpPr txBox="1"/>
          <p:nvPr/>
        </p:nvSpPr>
        <p:spPr>
          <a:xfrm>
            <a:off x="2833587" y="18583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Andy Warhol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C74A5-0619-F740-8A82-73D309D7C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20" y="852726"/>
            <a:ext cx="9997559" cy="60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2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E01F7-A8AB-0148-B68B-16D2A1C0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60" y="0"/>
            <a:ext cx="1021467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B36ED-E2B8-E84D-BC68-0256EBDDF3D4}"/>
              </a:ext>
            </a:extLst>
          </p:cNvPr>
          <p:cNvSpPr txBox="1"/>
          <p:nvPr/>
        </p:nvSpPr>
        <p:spPr>
          <a:xfrm>
            <a:off x="10532635" y="153183"/>
            <a:ext cx="165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Mr. Stephenson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25CEF-584C-9849-A9E3-01018E60F5B2}"/>
              </a:ext>
            </a:extLst>
          </p:cNvPr>
          <p:cNvSpPr txBox="1"/>
          <p:nvPr/>
        </p:nvSpPr>
        <p:spPr>
          <a:xfrm>
            <a:off x="69530" y="153183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Vincent van Gogh</a:t>
            </a:r>
          </a:p>
        </p:txBody>
      </p:sp>
    </p:spTree>
    <p:extLst>
      <p:ext uri="{BB962C8B-B14F-4D97-AF65-F5344CB8AC3E}">
        <p14:creationId xmlns:p14="http://schemas.microsoft.com/office/powerpoint/2010/main" val="3038897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200D2-8C64-6C45-9557-614DEB618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577A4-CD1F-B749-8F7C-27C413EB2D3C}"/>
              </a:ext>
            </a:extLst>
          </p:cNvPr>
          <p:cNvSpPr txBox="1"/>
          <p:nvPr/>
        </p:nvSpPr>
        <p:spPr>
          <a:xfrm>
            <a:off x="10114936" y="3059668"/>
            <a:ext cx="1862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Mrs. Marcantonio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62B9C-50F1-914F-9771-F39AB5D05226}"/>
              </a:ext>
            </a:extLst>
          </p:cNvPr>
          <p:cNvSpPr txBox="1"/>
          <p:nvPr/>
        </p:nvSpPr>
        <p:spPr>
          <a:xfrm>
            <a:off x="923144" y="3059668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Renoir</a:t>
            </a:r>
          </a:p>
        </p:txBody>
      </p:sp>
    </p:spTree>
    <p:extLst>
      <p:ext uri="{BB962C8B-B14F-4D97-AF65-F5344CB8AC3E}">
        <p14:creationId xmlns:p14="http://schemas.microsoft.com/office/powerpoint/2010/main" val="2111319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9590E0-0A83-7242-9E93-3E6DD1C38A26}"/>
              </a:ext>
            </a:extLst>
          </p:cNvPr>
          <p:cNvSpPr txBox="1"/>
          <p:nvPr/>
        </p:nvSpPr>
        <p:spPr>
          <a:xfrm>
            <a:off x="2197240" y="2861187"/>
            <a:ext cx="7797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https://vimeo.com/9752986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Watch how this band uses props and painted scenery to bring the artworks to life!</a:t>
            </a:r>
          </a:p>
        </p:txBody>
      </p:sp>
    </p:spTree>
    <p:extLst>
      <p:ext uri="{BB962C8B-B14F-4D97-AF65-F5344CB8AC3E}">
        <p14:creationId xmlns:p14="http://schemas.microsoft.com/office/powerpoint/2010/main" val="369995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C6F566-116E-C844-A7EC-D630C10A82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818" y="0"/>
            <a:ext cx="465475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44E046-FB0D-DE4C-B75E-2B052FCAE6C3}"/>
              </a:ext>
            </a:extLst>
          </p:cNvPr>
          <p:cNvSpPr/>
          <p:nvPr/>
        </p:nvSpPr>
        <p:spPr>
          <a:xfrm>
            <a:off x="127820" y="271983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Statues of votive figures,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Sumerian. c. 2700 B.C.E. Gypsum inlaid with shell and black limestone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D1074-8103-1448-B536-F4CC75240B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884" y="938655"/>
            <a:ext cx="6558116" cy="49806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C96287-1DA4-9F40-B0A5-CCABB02C3C30}"/>
              </a:ext>
            </a:extLst>
          </p:cNvPr>
          <p:cNvSpPr/>
          <p:nvPr/>
        </p:nvSpPr>
        <p:spPr>
          <a:xfrm>
            <a:off x="408039" y="2690336"/>
            <a:ext cx="5048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Great Pyramids (</a:t>
            </a:r>
            <a:r>
              <a:rPr lang="en-US" b="0" i="1" u="none" strike="noStrike" dirty="0" err="1">
                <a:solidFill>
                  <a:schemeClr val="bg1"/>
                </a:solidFill>
                <a:effectLst/>
                <a:latin typeface="Birdseye"/>
              </a:rPr>
              <a:t>Menkaura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, Khafre, Khufu) and Great Sphinx.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Giza, Egypt. Old Kingdom, Fourth Dynasty. c. 2550-2490 B.C.E. Cut limestone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7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DDCD3-612A-AF47-AC24-81FFE1251A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476830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33D907-2D2D-0041-8CA5-6D482B71F8FC}"/>
              </a:ext>
            </a:extLst>
          </p:cNvPr>
          <p:cNvSpPr/>
          <p:nvPr/>
        </p:nvSpPr>
        <p:spPr>
          <a:xfrm>
            <a:off x="619432" y="2828835"/>
            <a:ext cx="4660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Winged Victory of Samothrace.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Hellenistic Greek. c. 190 B.C.E. Marble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61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B0A3B-8547-0E4A-9C69-84EFF3D792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647" y="0"/>
            <a:ext cx="456914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FF1443-EA89-0048-ACCD-607C92B43EEF}"/>
              </a:ext>
            </a:extLst>
          </p:cNvPr>
          <p:cNvSpPr/>
          <p:nvPr/>
        </p:nvSpPr>
        <p:spPr>
          <a:xfrm>
            <a:off x="178410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Augustus of Prima Porta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. Imperial Roman. Early first century C.E. Marble</a:t>
            </a:r>
          </a:p>
          <a:p>
            <a:pPr algn="ctr"/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8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7A15A-9C22-A347-8141-BB5803662C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744" y="0"/>
            <a:ext cx="459638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DE625B-06B5-7F42-82B6-3839322D14F3}"/>
              </a:ext>
            </a:extLst>
          </p:cNvPr>
          <p:cNvSpPr/>
          <p:nvPr/>
        </p:nvSpPr>
        <p:spPr>
          <a:xfrm>
            <a:off x="275303" y="269033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Virgin (</a:t>
            </a:r>
            <a:r>
              <a:rPr lang="en-US" b="0" i="1" u="none" strike="noStrike" dirty="0" err="1">
                <a:solidFill>
                  <a:schemeClr val="bg1"/>
                </a:solidFill>
                <a:effectLst/>
                <a:latin typeface="Birdseye"/>
              </a:rPr>
              <a:t>Theotokos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Birdseye"/>
              </a:rPr>
              <a:t>) and Child between Saints Theodore and George.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Birdseye"/>
              </a:rPr>
              <a:t>Early Byzantine Europe. Sixth or early seventh century C.E. Encaustic on wood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9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748</Words>
  <Application>Microsoft Macintosh PowerPoint</Application>
  <PresentationFormat>Widescreen</PresentationFormat>
  <Paragraphs>83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Birdseye</vt:lpstr>
      <vt:lpstr>Calibri</vt:lpstr>
      <vt:lpstr>Calibri Light</vt:lpstr>
      <vt:lpstr>Office Theme</vt:lpstr>
      <vt:lpstr>YOU ARE A MASTERPIECE</vt:lpstr>
      <vt:lpstr>1. Select one work of art to recreate (options are in this PowerPoint)</vt:lpstr>
      <vt:lpstr>2. Take a photograph trying to recreate the artwork. Use props, pets, siblings, backgrounds, ANYTHING to help</vt:lpstr>
      <vt:lpstr>3. Create a PowerPoint with 3 slides SLIDE #1-Your Photograph SLIDE #2-The Artwork you chose next to your Photograph  SLIDE #3-Analysis: How is your photograph SIMILIAR to the chosen artwork AND how is it DIFFERENT than the chosen artwork?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ARE A MASTERPIECE</dc:title>
  <dc:creator>Heather Sulzen</dc:creator>
  <cp:lastModifiedBy>Heather Sulzen</cp:lastModifiedBy>
  <cp:revision>9</cp:revision>
  <dcterms:created xsi:type="dcterms:W3CDTF">2020-04-01T12:08:56Z</dcterms:created>
  <dcterms:modified xsi:type="dcterms:W3CDTF">2020-04-07T00:18:17Z</dcterms:modified>
</cp:coreProperties>
</file>