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2" r:id="rId6"/>
    <p:sldId id="263" r:id="rId7"/>
    <p:sldId id="264" r:id="rId8"/>
    <p:sldId id="265" r:id="rId9"/>
    <p:sldId id="269" r:id="rId10"/>
    <p:sldId id="266" r:id="rId11"/>
    <p:sldId id="267" r:id="rId12"/>
    <p:sldId id="268" r:id="rId13"/>
    <p:sldId id="270" r:id="rId14"/>
    <p:sldId id="260" r:id="rId15"/>
    <p:sldId id="261"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6"/>
    <p:restoredTop sz="77454"/>
  </p:normalViewPr>
  <p:slideViewPr>
    <p:cSldViewPr snapToGrid="0" snapToObjects="1">
      <p:cViewPr varScale="1">
        <p:scale>
          <a:sx n="46" d="100"/>
          <a:sy n="46"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1C7FA-5B7E-484C-9FC4-BAA71D1E16AC}" type="datetimeFigureOut">
              <a:rPr lang="en-US" smtClean="0"/>
              <a:t>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F2815-D544-954E-9546-DDE59DD20F75}" type="slidenum">
              <a:rPr lang="en-US" smtClean="0"/>
              <a:t>‹#›</a:t>
            </a:fld>
            <a:endParaRPr lang="en-US"/>
          </a:p>
        </p:txBody>
      </p:sp>
    </p:spTree>
    <p:extLst>
      <p:ext uri="{BB962C8B-B14F-4D97-AF65-F5344CB8AC3E}">
        <p14:creationId xmlns:p14="http://schemas.microsoft.com/office/powerpoint/2010/main" val="176212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American Regionalism and when did it happen?</a:t>
            </a:r>
            <a:r>
              <a:rPr lang="en-US" baseline="0" dirty="0" smtClean="0"/>
              <a:t>  Include an image</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2</a:t>
            </a:fld>
            <a:endParaRPr lang="en-US"/>
          </a:p>
        </p:txBody>
      </p:sp>
    </p:spTree>
    <p:extLst>
      <p:ext uri="{BB962C8B-B14F-4D97-AF65-F5344CB8AC3E}">
        <p14:creationId xmlns:p14="http://schemas.microsoft.com/office/powerpoint/2010/main" val="8366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and Contrast the two works of art</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11</a:t>
            </a:fld>
            <a:endParaRPr lang="en-US"/>
          </a:p>
        </p:txBody>
      </p:sp>
    </p:spTree>
    <p:extLst>
      <p:ext uri="{BB962C8B-B14F-4D97-AF65-F5344CB8AC3E}">
        <p14:creationId xmlns:p14="http://schemas.microsoft.com/office/powerpoint/2010/main" val="7484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and Contrast the two works of art</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12</a:t>
            </a:fld>
            <a:endParaRPr lang="en-US"/>
          </a:p>
        </p:txBody>
      </p:sp>
    </p:spTree>
    <p:extLst>
      <p:ext uri="{BB962C8B-B14F-4D97-AF65-F5344CB8AC3E}">
        <p14:creationId xmlns:p14="http://schemas.microsoft.com/office/powerpoint/2010/main" val="196913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painting is a great example of Benton’s “bump and hollow” technique. Looking at the painting, what do you think “bump and hollow”</a:t>
            </a:r>
            <a:r>
              <a:rPr lang="en-US" baseline="0" dirty="0" smtClean="0"/>
              <a:t> is referring to?</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13</a:t>
            </a:fld>
            <a:endParaRPr lang="en-US"/>
          </a:p>
        </p:txBody>
      </p:sp>
    </p:spTree>
    <p:extLst>
      <p:ext uri="{BB962C8B-B14F-4D97-AF65-F5344CB8AC3E}">
        <p14:creationId xmlns:p14="http://schemas.microsoft.com/office/powerpoint/2010/main" val="56446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the last painting Benton made? Give some details about</a:t>
            </a:r>
            <a:r>
              <a:rPr lang="en-US" baseline="0" dirty="0" smtClean="0"/>
              <a:t> his death or about his final painting</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14</a:t>
            </a:fld>
            <a:endParaRPr lang="en-US"/>
          </a:p>
        </p:txBody>
      </p:sp>
    </p:spTree>
    <p:extLst>
      <p:ext uri="{BB962C8B-B14F-4D97-AF65-F5344CB8AC3E}">
        <p14:creationId xmlns:p14="http://schemas.microsoft.com/office/powerpoint/2010/main" val="163263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back at slides 4-8 where you researched different topics that Thomas Hart Benton portrayed.</a:t>
            </a:r>
            <a:r>
              <a:rPr lang="en-US" baseline="0" dirty="0" smtClean="0"/>
              <a:t> Select one of these topics for your own painting. </a:t>
            </a:r>
            <a:r>
              <a:rPr lang="en-US" b="1" baseline="0" dirty="0" smtClean="0"/>
              <a:t>What will you paint? </a:t>
            </a:r>
            <a:r>
              <a:rPr lang="en-US" baseline="0" dirty="0" smtClean="0"/>
              <a:t>YOU ARE NOT ALLOWED TO COPY ANY OF THE THB PAINTINGS. Please provide reference photos for you to paint from. You can use as many slides as needed for your photos. YOU ARE NOT TO COPY ONE ENTIRE PHOTOGRAPH, but you may copy pieces from several images to compile together to create your own composition. Please provide a description of what you will paint and why you chose to paint this along with your photographs.</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15</a:t>
            </a:fld>
            <a:endParaRPr lang="en-US"/>
          </a:p>
        </p:txBody>
      </p:sp>
    </p:spTree>
    <p:extLst>
      <p:ext uri="{BB962C8B-B14F-4D97-AF65-F5344CB8AC3E}">
        <p14:creationId xmlns:p14="http://schemas.microsoft.com/office/powerpoint/2010/main" val="60991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three artists who are considered American Regionalists and include artworks by them.</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3</a:t>
            </a:fld>
            <a:endParaRPr lang="en-US"/>
          </a:p>
        </p:txBody>
      </p:sp>
    </p:spTree>
    <p:extLst>
      <p:ext uri="{BB962C8B-B14F-4D97-AF65-F5344CB8AC3E}">
        <p14:creationId xmlns:p14="http://schemas.microsoft.com/office/powerpoint/2010/main" val="140293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What did Thomas Hart Benton paint? Include an image and a description</a:t>
            </a:r>
            <a:r>
              <a:rPr lang="en-US" baseline="0" dirty="0" smtClean="0"/>
              <a:t> OR- how does this tie into American Regionalism?</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4</a:t>
            </a:fld>
            <a:endParaRPr lang="en-US"/>
          </a:p>
        </p:txBody>
      </p:sp>
    </p:spTree>
    <p:extLst>
      <p:ext uri="{BB962C8B-B14F-4D97-AF65-F5344CB8AC3E}">
        <p14:creationId xmlns:p14="http://schemas.microsoft.com/office/powerpoint/2010/main" val="44507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smtClean="0"/>
              <a:t>What different</a:t>
            </a:r>
            <a:r>
              <a:rPr lang="en-US" baseline="0" dirty="0" smtClean="0"/>
              <a:t> subject/topic did</a:t>
            </a:r>
            <a:r>
              <a:rPr lang="en-US" dirty="0" smtClean="0"/>
              <a:t> Thomas Hart Benton paint? Include an image and a description</a:t>
            </a:r>
            <a:r>
              <a:rPr lang="en-US" baseline="0" dirty="0" smtClean="0"/>
              <a:t> OR- how does this tie into American Regionalism?</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5</a:t>
            </a:fld>
            <a:endParaRPr lang="en-US"/>
          </a:p>
        </p:txBody>
      </p:sp>
    </p:spTree>
    <p:extLst>
      <p:ext uri="{BB962C8B-B14F-4D97-AF65-F5344CB8AC3E}">
        <p14:creationId xmlns:p14="http://schemas.microsoft.com/office/powerpoint/2010/main" val="116678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t>
            </a:r>
            <a:r>
              <a:rPr lang="en-US" dirty="0" smtClean="0"/>
              <a:t>What different</a:t>
            </a:r>
            <a:r>
              <a:rPr lang="en-US" baseline="0" dirty="0" smtClean="0"/>
              <a:t> subject/topic did</a:t>
            </a:r>
            <a:r>
              <a:rPr lang="en-US" dirty="0" smtClean="0"/>
              <a:t> Thomas Hart Benton paint? Include an image and a description</a:t>
            </a:r>
            <a:r>
              <a:rPr lang="en-US" baseline="0" dirty="0" smtClean="0"/>
              <a:t> OR- how does this tie into American Regionalism?</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6</a:t>
            </a:fld>
            <a:endParaRPr lang="en-US"/>
          </a:p>
        </p:txBody>
      </p:sp>
    </p:spTree>
    <p:extLst>
      <p:ext uri="{BB962C8B-B14F-4D97-AF65-F5344CB8AC3E}">
        <p14:creationId xmlns:p14="http://schemas.microsoft.com/office/powerpoint/2010/main" val="26609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t>
            </a:r>
            <a:r>
              <a:rPr lang="en-US" dirty="0" smtClean="0"/>
              <a:t>What different</a:t>
            </a:r>
            <a:r>
              <a:rPr lang="en-US" baseline="0" dirty="0" smtClean="0"/>
              <a:t> subject/topic did</a:t>
            </a:r>
            <a:r>
              <a:rPr lang="en-US" dirty="0" smtClean="0"/>
              <a:t> Thomas Hart Benton paint? Include an image and a description</a:t>
            </a:r>
            <a:r>
              <a:rPr lang="en-US" baseline="0" dirty="0" smtClean="0"/>
              <a:t> OR- how does this tie into American Regionalism?</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7</a:t>
            </a:fld>
            <a:endParaRPr lang="en-US"/>
          </a:p>
        </p:txBody>
      </p:sp>
    </p:spTree>
    <p:extLst>
      <p:ext uri="{BB962C8B-B14F-4D97-AF65-F5344CB8AC3E}">
        <p14:creationId xmlns:p14="http://schemas.microsoft.com/office/powerpoint/2010/main" val="167261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en-US" dirty="0" smtClean="0"/>
              <a:t>What different</a:t>
            </a:r>
            <a:r>
              <a:rPr lang="en-US" baseline="0" dirty="0" smtClean="0"/>
              <a:t> subject/topic did</a:t>
            </a:r>
            <a:r>
              <a:rPr lang="en-US" dirty="0" smtClean="0"/>
              <a:t> Thomas Hart Benton paint? Include an image and a description</a:t>
            </a:r>
            <a:r>
              <a:rPr lang="en-US" baseline="0" dirty="0" smtClean="0"/>
              <a:t> OR- how does this tie into American Regionalism?</a:t>
            </a:r>
            <a:endParaRPr lang="en-US" dirty="0" smtClean="0"/>
          </a:p>
          <a:p>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8</a:t>
            </a:fld>
            <a:endParaRPr lang="en-US"/>
          </a:p>
        </p:txBody>
      </p:sp>
    </p:spTree>
    <p:extLst>
      <p:ext uri="{BB962C8B-B14F-4D97-AF65-F5344CB8AC3E}">
        <p14:creationId xmlns:p14="http://schemas.microsoft.com/office/powerpoint/2010/main" val="132657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the image and description</a:t>
            </a:r>
            <a:r>
              <a:rPr lang="en-US" baseline="0" dirty="0" smtClean="0"/>
              <a:t> of either the painting or lithograph of the 1951 Midwest flood</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9</a:t>
            </a:fld>
            <a:endParaRPr lang="en-US"/>
          </a:p>
        </p:txBody>
      </p:sp>
    </p:spTree>
    <p:extLst>
      <p:ext uri="{BB962C8B-B14F-4D97-AF65-F5344CB8AC3E}">
        <p14:creationId xmlns:p14="http://schemas.microsoft.com/office/powerpoint/2010/main" val="169818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a famous artist that Thomas Hart Benton taught. Please show images of his work.</a:t>
            </a:r>
            <a:endParaRPr lang="en-US" dirty="0"/>
          </a:p>
        </p:txBody>
      </p:sp>
      <p:sp>
        <p:nvSpPr>
          <p:cNvPr id="4" name="Slide Number Placeholder 3"/>
          <p:cNvSpPr>
            <a:spLocks noGrp="1"/>
          </p:cNvSpPr>
          <p:nvPr>
            <p:ph type="sldNum" sz="quarter" idx="10"/>
          </p:nvPr>
        </p:nvSpPr>
        <p:spPr/>
        <p:txBody>
          <a:bodyPr/>
          <a:lstStyle/>
          <a:p>
            <a:fld id="{F06F2815-D544-954E-9546-DDE59DD20F75}" type="slidenum">
              <a:rPr lang="en-US" smtClean="0"/>
              <a:t>10</a:t>
            </a:fld>
            <a:endParaRPr lang="en-US"/>
          </a:p>
        </p:txBody>
      </p:sp>
    </p:spTree>
    <p:extLst>
      <p:ext uri="{BB962C8B-B14F-4D97-AF65-F5344CB8AC3E}">
        <p14:creationId xmlns:p14="http://schemas.microsoft.com/office/powerpoint/2010/main" val="194686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D7525-3703-4547-8A20-4AAD8FD1B33F}"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104178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D7525-3703-4547-8A20-4AAD8FD1B33F}"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89675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D7525-3703-4547-8A20-4AAD8FD1B33F}"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77389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D7525-3703-4547-8A20-4AAD8FD1B33F}"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151331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D7525-3703-4547-8A20-4AAD8FD1B33F}"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5835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D7525-3703-4547-8A20-4AAD8FD1B33F}" type="datetimeFigureOut">
              <a:rPr lang="en-US" smtClean="0"/>
              <a:t>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148844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D7525-3703-4547-8A20-4AAD8FD1B33F}" type="datetimeFigureOut">
              <a:rPr lang="en-US" smtClean="0"/>
              <a:t>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2690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D7525-3703-4547-8A20-4AAD8FD1B33F}" type="datetimeFigureOut">
              <a:rPr lang="en-US" smtClean="0"/>
              <a:t>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12290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D7525-3703-4547-8A20-4AAD8FD1B33F}" type="datetimeFigureOut">
              <a:rPr lang="en-US" smtClean="0"/>
              <a:t>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201443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D7525-3703-4547-8A20-4AAD8FD1B33F}" type="datetimeFigureOut">
              <a:rPr lang="en-US" smtClean="0"/>
              <a:t>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157493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D7525-3703-4547-8A20-4AAD8FD1B33F}" type="datetimeFigureOut">
              <a:rPr lang="en-US" smtClean="0"/>
              <a:t>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0629-D45D-504F-B648-75DA92E375B2}" type="slidenum">
              <a:rPr lang="en-US" smtClean="0"/>
              <a:t>‹#›</a:t>
            </a:fld>
            <a:endParaRPr lang="en-US"/>
          </a:p>
        </p:txBody>
      </p:sp>
    </p:spTree>
    <p:extLst>
      <p:ext uri="{BB962C8B-B14F-4D97-AF65-F5344CB8AC3E}">
        <p14:creationId xmlns:p14="http://schemas.microsoft.com/office/powerpoint/2010/main" val="2123132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7525-3703-4547-8A20-4AAD8FD1B33F}" type="datetimeFigureOut">
              <a:rPr lang="en-US" smtClean="0"/>
              <a:t>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C0629-D45D-504F-B648-75DA92E375B2}" type="slidenum">
              <a:rPr lang="en-US" smtClean="0"/>
              <a:t>‹#›</a:t>
            </a:fld>
            <a:endParaRPr lang="en-US"/>
          </a:p>
        </p:txBody>
      </p:sp>
    </p:spTree>
    <p:extLst>
      <p:ext uri="{BB962C8B-B14F-4D97-AF65-F5344CB8AC3E}">
        <p14:creationId xmlns:p14="http://schemas.microsoft.com/office/powerpoint/2010/main" val="31936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eather.sulzen@nkc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American Regionalism </a:t>
            </a:r>
            <a:r>
              <a:rPr lang="en-US" dirty="0" smtClean="0"/>
              <a:t>and </a:t>
            </a:r>
            <a:r>
              <a:rPr lang="en-US" b="1" dirty="0" smtClean="0"/>
              <a:t>Thomas Hart Benton</a:t>
            </a:r>
            <a:endParaRPr lang="en-US" b="1" dirty="0"/>
          </a:p>
        </p:txBody>
      </p:sp>
      <p:sp>
        <p:nvSpPr>
          <p:cNvPr id="3" name="Subtitle 2"/>
          <p:cNvSpPr>
            <a:spLocks noGrp="1"/>
          </p:cNvSpPr>
          <p:nvPr>
            <p:ph type="subTitle" idx="1"/>
          </p:nvPr>
        </p:nvSpPr>
        <p:spPr/>
        <p:txBody>
          <a:bodyPr/>
          <a:lstStyle/>
          <a:p>
            <a:r>
              <a:rPr lang="en-US" dirty="0" smtClean="0"/>
              <a:t>Names</a:t>
            </a:r>
            <a:endParaRPr lang="en-US" dirty="0"/>
          </a:p>
        </p:txBody>
      </p:sp>
    </p:spTree>
    <p:extLst>
      <p:ext uri="{BB962C8B-B14F-4D97-AF65-F5344CB8AC3E}">
        <p14:creationId xmlns:p14="http://schemas.microsoft.com/office/powerpoint/2010/main" val="88472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60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6573351" cy="2653990"/>
          </a:xfrm>
        </p:spPr>
      </p:pic>
      <p:pic>
        <p:nvPicPr>
          <p:cNvPr id="5" name="Picture 4"/>
          <p:cNvPicPr>
            <a:picLocks noChangeAspect="1"/>
          </p:cNvPicPr>
          <p:nvPr/>
        </p:nvPicPr>
        <p:blipFill>
          <a:blip r:embed="rId4"/>
          <a:stretch>
            <a:fillRect/>
          </a:stretch>
        </p:blipFill>
        <p:spPr>
          <a:xfrm>
            <a:off x="762000" y="3369837"/>
            <a:ext cx="11430000" cy="2616200"/>
          </a:xfrm>
          <a:prstGeom prst="rect">
            <a:avLst/>
          </a:prstGeom>
        </p:spPr>
      </p:pic>
      <p:sp>
        <p:nvSpPr>
          <p:cNvPr id="6" name="TextBox 5"/>
          <p:cNvSpPr txBox="1"/>
          <p:nvPr/>
        </p:nvSpPr>
        <p:spPr>
          <a:xfrm>
            <a:off x="6869151" y="401444"/>
            <a:ext cx="1673600" cy="646331"/>
          </a:xfrm>
          <a:prstGeom prst="rect">
            <a:avLst/>
          </a:prstGeom>
          <a:noFill/>
        </p:spPr>
        <p:txBody>
          <a:bodyPr wrap="none" rtlCol="0">
            <a:spAutoFit/>
          </a:bodyPr>
          <a:lstStyle/>
          <a:p>
            <a:r>
              <a:rPr lang="en-US" dirty="0" smtClean="0"/>
              <a:t>Jackson Pollock </a:t>
            </a:r>
          </a:p>
          <a:p>
            <a:r>
              <a:rPr lang="en-US" i="1" dirty="0" smtClean="0"/>
              <a:t>Mural</a:t>
            </a:r>
            <a:r>
              <a:rPr lang="en-US" dirty="0" smtClean="0"/>
              <a:t> 1943</a:t>
            </a:r>
            <a:endParaRPr lang="en-US" dirty="0"/>
          </a:p>
        </p:txBody>
      </p:sp>
      <p:sp>
        <p:nvSpPr>
          <p:cNvPr id="7" name="TextBox 6"/>
          <p:cNvSpPr txBox="1"/>
          <p:nvPr/>
        </p:nvSpPr>
        <p:spPr>
          <a:xfrm>
            <a:off x="160693" y="5986037"/>
            <a:ext cx="12031307" cy="646331"/>
          </a:xfrm>
          <a:prstGeom prst="rect">
            <a:avLst/>
          </a:prstGeom>
          <a:noFill/>
        </p:spPr>
        <p:txBody>
          <a:bodyPr wrap="none" rtlCol="0">
            <a:spAutoFit/>
          </a:bodyPr>
          <a:lstStyle/>
          <a:p>
            <a:r>
              <a:rPr lang="en-US" dirty="0" smtClean="0"/>
              <a:t>Thomas Hart Benton</a:t>
            </a:r>
          </a:p>
          <a:p>
            <a:r>
              <a:rPr lang="en-US" i="1" dirty="0" smtClean="0"/>
              <a:t>Achelous </a:t>
            </a:r>
            <a:r>
              <a:rPr lang="en-US" i="1" dirty="0"/>
              <a:t>and Hercules</a:t>
            </a:r>
            <a:r>
              <a:rPr lang="en-US" dirty="0"/>
              <a:t>, a 1947 mural made for a Kansas City department store, now in the Smithsonian American Art Museum</a:t>
            </a:r>
          </a:p>
        </p:txBody>
      </p:sp>
    </p:spTree>
    <p:extLst>
      <p:ext uri="{BB962C8B-B14F-4D97-AF65-F5344CB8AC3E}">
        <p14:creationId xmlns:p14="http://schemas.microsoft.com/office/powerpoint/2010/main" val="213124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4584771" cy="1851101"/>
          </a:xfrm>
        </p:spPr>
      </p:pic>
      <p:pic>
        <p:nvPicPr>
          <p:cNvPr id="5" name="Picture 4"/>
          <p:cNvPicPr>
            <a:picLocks noChangeAspect="1"/>
          </p:cNvPicPr>
          <p:nvPr/>
        </p:nvPicPr>
        <p:blipFill>
          <a:blip r:embed="rId4"/>
          <a:stretch>
            <a:fillRect/>
          </a:stretch>
        </p:blipFill>
        <p:spPr>
          <a:xfrm>
            <a:off x="5374888" y="925551"/>
            <a:ext cx="6817112" cy="1560361"/>
          </a:xfrm>
          <a:prstGeom prst="rect">
            <a:avLst/>
          </a:prstGeom>
        </p:spPr>
      </p:pic>
      <p:sp>
        <p:nvSpPr>
          <p:cNvPr id="6" name="TextBox 5"/>
          <p:cNvSpPr txBox="1"/>
          <p:nvPr/>
        </p:nvSpPr>
        <p:spPr>
          <a:xfrm>
            <a:off x="4584771" y="1"/>
            <a:ext cx="1673600" cy="646331"/>
          </a:xfrm>
          <a:prstGeom prst="rect">
            <a:avLst/>
          </a:prstGeom>
          <a:noFill/>
        </p:spPr>
        <p:txBody>
          <a:bodyPr wrap="none" rtlCol="0">
            <a:spAutoFit/>
          </a:bodyPr>
          <a:lstStyle/>
          <a:p>
            <a:r>
              <a:rPr lang="en-US" dirty="0" smtClean="0"/>
              <a:t>Jackson Pollock </a:t>
            </a:r>
          </a:p>
          <a:p>
            <a:r>
              <a:rPr lang="en-US" i="1" dirty="0" smtClean="0"/>
              <a:t>Mural</a:t>
            </a:r>
            <a:r>
              <a:rPr lang="en-US" dirty="0" smtClean="0"/>
              <a:t> , 1943</a:t>
            </a:r>
            <a:endParaRPr lang="en-US" dirty="0"/>
          </a:p>
        </p:txBody>
      </p:sp>
      <p:sp>
        <p:nvSpPr>
          <p:cNvPr id="7" name="TextBox 6"/>
          <p:cNvSpPr txBox="1"/>
          <p:nvPr/>
        </p:nvSpPr>
        <p:spPr>
          <a:xfrm>
            <a:off x="9300047" y="161912"/>
            <a:ext cx="2864887" cy="646331"/>
          </a:xfrm>
          <a:prstGeom prst="rect">
            <a:avLst/>
          </a:prstGeom>
          <a:noFill/>
        </p:spPr>
        <p:txBody>
          <a:bodyPr wrap="none" rtlCol="0">
            <a:spAutoFit/>
          </a:bodyPr>
          <a:lstStyle/>
          <a:p>
            <a:r>
              <a:rPr lang="en-US" dirty="0" smtClean="0"/>
              <a:t>Thomas Hart Benton</a:t>
            </a:r>
          </a:p>
          <a:p>
            <a:r>
              <a:rPr lang="en-US" i="1" dirty="0" smtClean="0"/>
              <a:t>Achelous </a:t>
            </a:r>
            <a:r>
              <a:rPr lang="en-US" i="1" dirty="0"/>
              <a:t>and Hercules</a:t>
            </a:r>
            <a:r>
              <a:rPr lang="en-US" dirty="0"/>
              <a:t>, </a:t>
            </a:r>
            <a:r>
              <a:rPr lang="en-US" dirty="0" smtClean="0"/>
              <a:t>1947</a:t>
            </a:r>
            <a:endParaRPr lang="en-US" dirty="0"/>
          </a:p>
        </p:txBody>
      </p:sp>
      <p:sp>
        <p:nvSpPr>
          <p:cNvPr id="8" name="TextBox 7"/>
          <p:cNvSpPr txBox="1"/>
          <p:nvPr/>
        </p:nvSpPr>
        <p:spPr>
          <a:xfrm>
            <a:off x="245327" y="2185639"/>
            <a:ext cx="4839629" cy="1200329"/>
          </a:xfrm>
          <a:prstGeom prst="rect">
            <a:avLst/>
          </a:prstGeom>
          <a:noFill/>
        </p:spPr>
        <p:txBody>
          <a:bodyPr wrap="square" rtlCol="0">
            <a:spAutoFit/>
          </a:bodyPr>
          <a:lstStyle/>
          <a:p>
            <a:r>
              <a:rPr lang="en-US" dirty="0" smtClean="0"/>
              <a:t>How is this painting different?</a:t>
            </a:r>
          </a:p>
          <a:p>
            <a:pPr marL="342900" indent="-342900">
              <a:buFont typeface="+mj-lt"/>
              <a:buAutoNum type="arabicPeriod"/>
            </a:pPr>
            <a:r>
              <a:rPr lang="en-US" dirty="0" smtClean="0"/>
              <a:t>?</a:t>
            </a:r>
          </a:p>
          <a:p>
            <a:pPr marL="342900" indent="-342900">
              <a:buFont typeface="+mj-lt"/>
              <a:buAutoNum type="arabicPeriod"/>
            </a:pPr>
            <a:r>
              <a:rPr lang="en-US" dirty="0" smtClean="0"/>
              <a:t>?</a:t>
            </a:r>
          </a:p>
          <a:p>
            <a:pPr marL="342900" indent="-342900">
              <a:buFont typeface="+mj-lt"/>
              <a:buAutoNum type="arabicPeriod"/>
            </a:pPr>
            <a:r>
              <a:rPr lang="en-US" dirty="0"/>
              <a:t>?</a:t>
            </a:r>
          </a:p>
        </p:txBody>
      </p:sp>
      <p:sp>
        <p:nvSpPr>
          <p:cNvPr id="9" name="TextBox 8"/>
          <p:cNvSpPr txBox="1"/>
          <p:nvPr/>
        </p:nvSpPr>
        <p:spPr>
          <a:xfrm>
            <a:off x="5374888" y="2603220"/>
            <a:ext cx="6601522" cy="1200329"/>
          </a:xfrm>
          <a:prstGeom prst="rect">
            <a:avLst/>
          </a:prstGeom>
          <a:noFill/>
        </p:spPr>
        <p:txBody>
          <a:bodyPr wrap="square" rtlCol="0">
            <a:spAutoFit/>
          </a:bodyPr>
          <a:lstStyle/>
          <a:p>
            <a:r>
              <a:rPr lang="en-US" dirty="0" smtClean="0"/>
              <a:t>How is this painting different?</a:t>
            </a:r>
          </a:p>
          <a:p>
            <a:pPr marL="342900" indent="-342900">
              <a:buFont typeface="+mj-lt"/>
              <a:buAutoNum type="arabicPeriod"/>
            </a:pPr>
            <a:r>
              <a:rPr lang="en-US" dirty="0" smtClean="0"/>
              <a:t>?</a:t>
            </a:r>
          </a:p>
          <a:p>
            <a:pPr marL="342900" indent="-342900">
              <a:buFont typeface="+mj-lt"/>
              <a:buAutoNum type="arabicPeriod"/>
            </a:pPr>
            <a:r>
              <a:rPr lang="en-US" dirty="0" smtClean="0"/>
              <a:t>?</a:t>
            </a:r>
          </a:p>
          <a:p>
            <a:pPr marL="342900" indent="-342900">
              <a:buFont typeface="+mj-lt"/>
              <a:buAutoNum type="arabicPeriod"/>
            </a:pPr>
            <a:r>
              <a:rPr lang="en-US"/>
              <a:t>?</a:t>
            </a:r>
          </a:p>
        </p:txBody>
      </p:sp>
      <p:sp>
        <p:nvSpPr>
          <p:cNvPr id="10" name="TextBox 9"/>
          <p:cNvSpPr txBox="1"/>
          <p:nvPr/>
        </p:nvSpPr>
        <p:spPr>
          <a:xfrm>
            <a:off x="1284010" y="4562117"/>
            <a:ext cx="9800302" cy="1200329"/>
          </a:xfrm>
          <a:prstGeom prst="rect">
            <a:avLst/>
          </a:prstGeom>
          <a:noFill/>
        </p:spPr>
        <p:txBody>
          <a:bodyPr wrap="square" rtlCol="0">
            <a:spAutoFit/>
          </a:bodyPr>
          <a:lstStyle/>
          <a:p>
            <a:r>
              <a:rPr lang="en-US" dirty="0" smtClean="0"/>
              <a:t>What do these paintings have in common?</a:t>
            </a:r>
          </a:p>
          <a:p>
            <a:pPr marL="342900" indent="-342900">
              <a:buFont typeface="+mj-lt"/>
              <a:buAutoNum type="arabicPeriod"/>
            </a:pPr>
            <a:r>
              <a:rPr lang="en-US" dirty="0" smtClean="0"/>
              <a:t>?</a:t>
            </a:r>
          </a:p>
          <a:p>
            <a:pPr marL="342900" indent="-342900">
              <a:buFont typeface="+mj-lt"/>
              <a:buAutoNum type="arabicPeriod"/>
            </a:pPr>
            <a:r>
              <a:rPr lang="en-US" dirty="0" smtClean="0"/>
              <a:t>?</a:t>
            </a:r>
          </a:p>
          <a:p>
            <a:pPr marL="342900" indent="-342900">
              <a:buFont typeface="+mj-lt"/>
              <a:buAutoNum type="arabicPeriod"/>
            </a:pPr>
            <a:r>
              <a:rPr lang="en-US" dirty="0"/>
              <a:t>?</a:t>
            </a:r>
          </a:p>
        </p:txBody>
      </p:sp>
    </p:spTree>
    <p:extLst>
      <p:ext uri="{BB962C8B-B14F-4D97-AF65-F5344CB8AC3E}">
        <p14:creationId xmlns:p14="http://schemas.microsoft.com/office/powerpoint/2010/main" val="38062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51825" y="0"/>
            <a:ext cx="8168503" cy="5045753"/>
          </a:xfrm>
        </p:spPr>
      </p:pic>
      <p:sp>
        <p:nvSpPr>
          <p:cNvPr id="5" name="TextBox 4"/>
          <p:cNvSpPr txBox="1"/>
          <p:nvPr/>
        </p:nvSpPr>
        <p:spPr>
          <a:xfrm>
            <a:off x="312234" y="5263376"/>
            <a:ext cx="11441151" cy="369332"/>
          </a:xfrm>
          <a:prstGeom prst="rect">
            <a:avLst/>
          </a:prstGeom>
          <a:noFill/>
        </p:spPr>
        <p:txBody>
          <a:bodyPr wrap="square" rtlCol="0">
            <a:spAutoFit/>
          </a:bodyPr>
          <a:lstStyle/>
          <a:p>
            <a:r>
              <a:rPr lang="en-US" dirty="0" smtClean="0"/>
              <a:t>Answer goes here</a:t>
            </a:r>
            <a:r>
              <a:rPr lang="is-IS" dirty="0" smtClean="0"/>
              <a:t>…</a:t>
            </a:r>
            <a:endParaRPr lang="en-US" dirty="0"/>
          </a:p>
        </p:txBody>
      </p:sp>
    </p:spTree>
    <p:extLst>
      <p:ext uri="{BB962C8B-B14F-4D97-AF65-F5344CB8AC3E}">
        <p14:creationId xmlns:p14="http://schemas.microsoft.com/office/powerpoint/2010/main" val="123300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094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005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done		</a:t>
            </a:r>
            <a:endParaRPr lang="en-US" dirty="0"/>
          </a:p>
        </p:txBody>
      </p:sp>
      <p:sp>
        <p:nvSpPr>
          <p:cNvPr id="3" name="Content Placeholder 2"/>
          <p:cNvSpPr>
            <a:spLocks noGrp="1"/>
          </p:cNvSpPr>
          <p:nvPr>
            <p:ph idx="1"/>
          </p:nvPr>
        </p:nvSpPr>
        <p:spPr/>
        <p:txBody>
          <a:bodyPr/>
          <a:lstStyle/>
          <a:p>
            <a:r>
              <a:rPr lang="en-US" dirty="0" smtClean="0"/>
              <a:t>Email your finished PP to </a:t>
            </a:r>
            <a:r>
              <a:rPr lang="en-US" dirty="0" smtClean="0">
                <a:hlinkClick r:id="rId2"/>
              </a:rPr>
              <a:t>heather.sulzen@nkcschools.org</a:t>
            </a:r>
            <a:endParaRPr lang="en-US" smtClean="0"/>
          </a:p>
          <a:p>
            <a:endParaRPr lang="en-US" dirty="0"/>
          </a:p>
        </p:txBody>
      </p:sp>
    </p:spTree>
    <p:extLst>
      <p:ext uri="{BB962C8B-B14F-4D97-AF65-F5344CB8AC3E}">
        <p14:creationId xmlns:p14="http://schemas.microsoft.com/office/powerpoint/2010/main" val="188491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38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502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27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40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81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46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32200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472</Words>
  <Application>Microsoft Macintosh PowerPoint</Application>
  <PresentationFormat>Widescreen</PresentationFormat>
  <Paragraphs>53</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Arial</vt:lpstr>
      <vt:lpstr>Office Theme</vt:lpstr>
      <vt:lpstr>American Regionalism and Thomas Hart Benton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done  </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Regionalism and Thomas Hart Benton</dc:title>
  <dc:creator>Heather Sulzen</dc:creator>
  <cp:lastModifiedBy>Heather Sulzen</cp:lastModifiedBy>
  <cp:revision>6</cp:revision>
  <dcterms:created xsi:type="dcterms:W3CDTF">2017-01-05T19:08:33Z</dcterms:created>
  <dcterms:modified xsi:type="dcterms:W3CDTF">2017-01-05T20:00:56Z</dcterms:modified>
</cp:coreProperties>
</file>