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66" r:id="rId2"/>
    <p:sldId id="265" r:id="rId3"/>
    <p:sldId id="267" r:id="rId4"/>
    <p:sldId id="268" r:id="rId5"/>
    <p:sldId id="275" r:id="rId6"/>
    <p:sldId id="276" r:id="rId7"/>
    <p:sldId id="269" r:id="rId8"/>
    <p:sldId id="278" r:id="rId9"/>
    <p:sldId id="277" r:id="rId10"/>
    <p:sldId id="270" r:id="rId11"/>
    <p:sldId id="272" r:id="rId12"/>
    <p:sldId id="274" r:id="rId13"/>
    <p:sldId id="271" r:id="rId14"/>
    <p:sldId id="273" r:id="rId15"/>
    <p:sldId id="279" r:id="rId16"/>
    <p:sldId id="280" r:id="rId17"/>
    <p:sldId id="281" r:id="rId18"/>
    <p:sldId id="285" r:id="rId19"/>
    <p:sldId id="282" r:id="rId20"/>
    <p:sldId id="283" r:id="rId21"/>
    <p:sldId id="284" r:id="rId22"/>
    <p:sldId id="286" r:id="rId23"/>
    <p:sldId id="287" r:id="rId24"/>
    <p:sldId id="288" r:id="rId25"/>
    <p:sldId id="28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79"/>
    <p:restoredTop sz="61417"/>
  </p:normalViewPr>
  <p:slideViewPr>
    <p:cSldViewPr snapToGrid="0" snapToObjects="1">
      <p:cViewPr varScale="1">
        <p:scale>
          <a:sx n="35" d="100"/>
          <a:sy n="35" d="100"/>
        </p:scale>
        <p:origin x="15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5496F-2737-4242-A564-B78ECDDE9FDD}" type="datetimeFigureOut">
              <a:rPr lang="en-US" smtClean="0"/>
              <a:t>12/7/18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E9A9F6-79EB-134F-8B42-FD8B12CF7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489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ospects.ac.uk/job-profiles/clothing-textile-technologist" TargetMode="External"/><Relationship Id="rId7" Type="http://schemas.openxmlformats.org/officeDocument/2006/relationships/hyperlink" Target="https://www.prospects.ac.uk/job-profiles/textile-designer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prospects.ac.uk/job-profiles/fashion-designer" TargetMode="External"/><Relationship Id="rId5" Type="http://schemas.openxmlformats.org/officeDocument/2006/relationships/hyperlink" Target="https://www.prospects.ac.uk/job-profiles/interior-and-spatial-designer" TargetMode="External"/><Relationship Id="rId4" Type="http://schemas.openxmlformats.org/officeDocument/2006/relationships/hyperlink" Target="https://www.prospects.ac.uk/job-profiles/colour-technologist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/>
              <a:t>How to start-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STEP 1: Draw the portrait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Make a 1” grid on your photo and a 2” grid on your drawing paper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OR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Free hand draw your portrait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Erase the grid lines inside the skin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Trace over facial features with a Sharpie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Make a skin tone and paint it a flat and solid color- NO BRUSHSTROKES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When dry, trace back over facial features with Sharpie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EYES, LIPS &amp; EYEBROWS- 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paint your eye color OR use the printed paper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err="1"/>
              <a:t>Eyebrowns</a:t>
            </a:r>
            <a:r>
              <a:rPr lang="en-US" dirty="0"/>
              <a:t> and lips- printed paper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="1" dirty="0"/>
              <a:t>STEP 2: Make your print block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You will use two images, one on each side of the bock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One side will say something about you- a logo, shape (NOT A HEART, MUSIC NOTE, PEACE SIGN, CLICHÉ SYMBOLS)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Other side will be Art Nouveau inspired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We will create several sketches before choosing one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Look at fabric textile designs and Art Nouveau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9A9F6-79EB-134F-8B42-FD8B12CF7EE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3530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EQ: How are Organic Shapes used in art??</a:t>
            </a:r>
          </a:p>
          <a:p>
            <a:r>
              <a:rPr lang="en-US" b="1" u="sng" dirty="0"/>
              <a:t>LT: I can describe how organic shapes are used in the art movement Art Nouveau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u="sng" dirty="0"/>
              <a:t>What do you notice about this work of art? Have you seen this before?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Combines natural/realistic elements with abstracted or stylized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 art movement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characterized by intricate linear designs and flowing curves based on natural forms.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1890-1910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Means new art in French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Moved away from the imitation of real subjects and moved towards flowing and twisting lines/shapes in nature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Organic in ornamentation decorating in every surface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Nature illustrations and deep sea illustrations were used as references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Famed Austrian painter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 work is decorative, colorful and contained gold leaf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9A9F6-79EB-134F-8B42-FD8B12CF7E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22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 err="1"/>
              <a:t>Mucha</a:t>
            </a:r>
            <a:endParaRPr lang="en-US" b="1" u="sng" dirty="0"/>
          </a:p>
          <a:p>
            <a:r>
              <a:rPr lang="en-US" dirty="0"/>
              <a:t>Elongated depictions of women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9A9F6-79EB-134F-8B42-FD8B12CF7E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6167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Select a sample from these art </a:t>
            </a:r>
            <a:r>
              <a:rPr lang="en-US" dirty="0" err="1"/>
              <a:t>nouvou</a:t>
            </a:r>
            <a:r>
              <a:rPr lang="en-US" dirty="0"/>
              <a:t> art works </a:t>
            </a:r>
            <a:r>
              <a:rPr lang="en-US" b="1" dirty="0"/>
              <a:t>or</a:t>
            </a:r>
            <a:r>
              <a:rPr lang="en-US" dirty="0"/>
              <a:t> the art </a:t>
            </a:r>
            <a:r>
              <a:rPr lang="en-US" dirty="0" err="1"/>
              <a:t>nouvou</a:t>
            </a:r>
            <a:r>
              <a:rPr lang="en-US" dirty="0"/>
              <a:t> coloring sheets for one side of the block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9A9F6-79EB-134F-8B42-FD8B12CF7E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1888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Textile design is a college major 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Jobs directly related to your degree include: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Clothing/textile technologist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Colour technologist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Interior and spatial designer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Fashion designer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Textile designer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r>
              <a:rPr lang="en-US" sz="1200" b="1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Employers of textile design graduates include: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 studios and consultancies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large fashion and design companies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small specialist design companies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manufacturing and processing companies that produce clothing, soft furnishings and other textile-based products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interior design and decoration services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private clients.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average annual pay for a Textile Designer Across the U.S. is 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$57,299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 year. A Textile Designer annual salary ranges from 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$37,500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to 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$81,500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nationally. This moderate spread of 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$44,000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indicates Textile Designer salaries are seeing general stability across the country.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9A9F6-79EB-134F-8B42-FD8B12CF7EE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1711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Examples of textile designs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9A9F6-79EB-134F-8B42-FD8B12CF7E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3252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Watch video till 2:50 and take notes on what was Pop Art AND who were the Pop Artists?</a:t>
            </a:r>
          </a:p>
          <a:p>
            <a:endParaRPr lang="en-US" dirty="0"/>
          </a:p>
          <a:p>
            <a:r>
              <a:rPr lang="en-US" b="1" u="sng" dirty="0"/>
              <a:t>EQ: How has Pop Culture been used in art?</a:t>
            </a:r>
          </a:p>
          <a:p>
            <a:r>
              <a:rPr lang="en-US" b="1" u="sng" dirty="0"/>
              <a:t>LT: I can describe the Pop Art art movement and who the artists were.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9A9F6-79EB-134F-8B42-FD8B12CF7EE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644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 get the portrait, do a 1” grid on the photo and a 2” grid on the 16” x 20” Bristol paper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Trace all the facial features on the photo with a Sharpie and then draw the Sharpie lines with a pencil on the Bristol paper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9A9F6-79EB-134F-8B42-FD8B12CF7EE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3066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Once your portrait is drawn…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Trace over your pencil lines with a Sharpie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Erase the grid/pencil lines everywhere except in the hair and in the clothes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Paint in the skin tone using 2-3 coats to be solid---NO BRUSHSTROKES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Mix a lip color by adding a small amount of red to the skin tone- 2 coats to be solid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9A9F6-79EB-134F-8B42-FD8B12CF7EE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3940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Hair and Eyebrows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With tracing paper, trace your hair shape and transfer that shape onto a piece of construction paper of your choice.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Do the same process for the eyebrows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9A9F6-79EB-134F-8B42-FD8B12CF7EE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576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Look at the prints in the hair- how is the printing different?</a:t>
            </a:r>
          </a:p>
          <a:p>
            <a:r>
              <a:rPr lang="en-US" dirty="0"/>
              <a:t>Organized </a:t>
            </a:r>
            <a:r>
              <a:rPr lang="en-US" dirty="0" err="1"/>
              <a:t>vrs</a:t>
            </a:r>
            <a:r>
              <a:rPr lang="en-US" dirty="0"/>
              <a:t> layered</a:t>
            </a:r>
          </a:p>
          <a:p>
            <a:endParaRPr lang="en-US" dirty="0"/>
          </a:p>
          <a:p>
            <a:r>
              <a:rPr lang="en-US" dirty="0"/>
              <a:t>Look at textile designs as a career connection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9A9F6-79EB-134F-8B42-FD8B12CF7EE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201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Painting characteristics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Flat, solid color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Background color should contrast with the hair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9A9F6-79EB-134F-8B42-FD8B12CF7EE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910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PRINTMAKING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DAY 1: Rainbow roll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9A9F6-79EB-134F-8B42-FD8B12CF7E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783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PRINTMAKING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DAY 2: Offset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9A9F6-79EB-134F-8B42-FD8B12CF7EE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814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PRINTMAKING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Day 3: Reductive print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Go over editioning, title &amp; sign prints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9A9F6-79EB-134F-8B42-FD8B12CF7E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017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Assemble work into a reflective piece/NOTES</a:t>
            </a:r>
          </a:p>
          <a:p>
            <a:r>
              <a:rPr lang="en-US" dirty="0"/>
              <a:t>Include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Examples of three different types of prints (rainbow, offset &amp; reduction)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Reflection on process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Labeled tools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9A9F6-79EB-134F-8B42-FD8B12CF7E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539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instructions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9A9F6-79EB-134F-8B42-FD8B12CF7E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247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Printmaking in your hair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Organic or geometric?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What printmaking technique do you want to use?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Offset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Rainbow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Layered 3 different colors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Reduction print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9A9F6-79EB-134F-8B42-FD8B12CF7E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209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F8AB8-72C4-EE4C-94FA-9B07A7F121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71E29B-A904-4446-9172-2DA18EAD68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C92A2-0DC3-3248-9B91-77EFF231D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CE891-0026-384C-8C52-1810ED204BC1}" type="datetimeFigureOut">
              <a:rPr lang="en-US" smtClean="0"/>
              <a:t>12/7/18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614B0-B57D-2B46-BF95-9828F17F7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8B85B2-81E8-014B-A1FF-5C2F306EB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3DF32-7ECA-7D49-97C6-B2D666483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737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38055-800F-3249-A45A-B90AA4798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99962B-A433-2640-807A-2D762A615F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AE7A6-B026-284B-93E1-59FE50169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CE891-0026-384C-8C52-1810ED204BC1}" type="datetimeFigureOut">
              <a:rPr lang="en-US" smtClean="0"/>
              <a:t>12/7/18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E495A-737F-8B41-92F9-3108A7530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44E23B-1C39-9F41-A51E-87C1D9A24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3DF32-7ECA-7D49-97C6-B2D666483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28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436E2C-A7CF-3648-993F-B15F6D49A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7F99C8-D579-CA44-9538-904A1A2DB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6096D0-A563-2742-9CAB-5065BCA7E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CE891-0026-384C-8C52-1810ED204BC1}" type="datetimeFigureOut">
              <a:rPr lang="en-US" smtClean="0"/>
              <a:t>12/7/18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731CB-992D-364C-A1EB-05D457826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2303B0-D760-6A4E-8796-A006FB82E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3DF32-7ECA-7D49-97C6-B2D666483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621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84D81-1C45-0C44-9D57-22B128B35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348BA-01C6-A348-A1BF-66C52E34FC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EECD4-ACD9-8842-98C4-09FD2C9D8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CE891-0026-384C-8C52-1810ED204BC1}" type="datetimeFigureOut">
              <a:rPr lang="en-US" smtClean="0"/>
              <a:t>12/7/18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7CCF2-B4E2-2A4D-B879-44002EFF5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DC919B-C656-4B42-B8F5-D6237CEB4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3DF32-7ECA-7D49-97C6-B2D666483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377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05092-E3D6-A941-A88F-FB08BBC28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91F1AE-2AAB-DE44-84FC-8A9F6F78ED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EF552-934B-3446-AA92-4F5797ED9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CE891-0026-384C-8C52-1810ED204BC1}" type="datetimeFigureOut">
              <a:rPr lang="en-US" smtClean="0"/>
              <a:t>12/7/18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6A50F-716C-FE4A-A84E-CEA677952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7A14A-5322-044C-8045-E0C56B42F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3DF32-7ECA-7D49-97C6-B2D666483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619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7C9D2-E154-1A4F-A046-EA9887153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D814A-BE22-1B4F-B851-DBED96B5A5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3F4673-5783-BF4A-BF1E-FF5B4653C8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6802CF-FEAB-D04F-A22A-467CF2B62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CE891-0026-384C-8C52-1810ED204BC1}" type="datetimeFigureOut">
              <a:rPr lang="en-US" smtClean="0"/>
              <a:t>12/7/18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172F92-F357-B348-B9AD-3B501C967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68877C-E5ED-C442-B9F1-DEAC9587B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3DF32-7ECA-7D49-97C6-B2D666483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483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4748C-DE18-AE41-B1C8-5F81EF0D5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1A6223-07A6-B24D-AD40-B51A26ACB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04F3D2-948B-144E-B377-D6105927EE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BA17FD-4446-6F44-9584-956118101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8CB87D-0CEC-BF49-AAE7-CF7B5B036A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5A15EA-221E-9A43-B6C8-025BDDEB2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CE891-0026-384C-8C52-1810ED204BC1}" type="datetimeFigureOut">
              <a:rPr lang="en-US" smtClean="0"/>
              <a:t>12/7/18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176785-A255-0845-98DC-3FEE23C8D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059A02-81D3-BC4B-982E-40A3FA776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3DF32-7ECA-7D49-97C6-B2D666483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361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BF266-3B7B-4B43-9AD6-08072BB95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72492E-C6D6-1A4D-8CBC-F184FD8CE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CE891-0026-384C-8C52-1810ED204BC1}" type="datetimeFigureOut">
              <a:rPr lang="en-US" smtClean="0"/>
              <a:t>12/7/18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9B3CE1-51B9-004F-B1DB-50FC1ECC4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BEBC04-4380-6942-8615-1B71FCDB9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3DF32-7ECA-7D49-97C6-B2D666483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971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874F55-4D29-4D45-94F2-69B1B00FE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CE891-0026-384C-8C52-1810ED204BC1}" type="datetimeFigureOut">
              <a:rPr lang="en-US" smtClean="0"/>
              <a:t>12/7/18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8F3D2E-9C9D-D240-BB2D-356542DE5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E87115-B599-4D47-B141-D3066DE69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3DF32-7ECA-7D49-97C6-B2D666483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538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E93FB-12C5-5845-A2EE-63B1C3BD6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02DB1-A7A1-5549-BAEE-80C05484E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79A38D-4739-3E43-82BF-EEE094CDD8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6449B5-CE2A-2B45-A624-C71976707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CE891-0026-384C-8C52-1810ED204BC1}" type="datetimeFigureOut">
              <a:rPr lang="en-US" smtClean="0"/>
              <a:t>12/7/18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6B9BD-EAB0-9544-ADC9-9786C6B2C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3CF01D-6278-8249-A2A0-2AA67484D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3DF32-7ECA-7D49-97C6-B2D666483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496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F65D8-B8A1-954A-A390-26AC9C6C8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1BDE10-4570-0941-ABB3-FECDD1A3EE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EB3636-78FB-3E4C-9284-4FEBC6E32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E13346-9FD7-7D4A-A2E4-0B0ED4480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CE891-0026-384C-8C52-1810ED204BC1}" type="datetimeFigureOut">
              <a:rPr lang="en-US" smtClean="0"/>
              <a:t>12/7/18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D81FE9-BAE0-7143-8488-62C8A0373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5E1FAD-1A1F-0E48-9134-23F79E6C8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3DF32-7ECA-7D49-97C6-B2D666483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831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CA3331-2B20-F64C-A3D8-577C84E6B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235D82-366C-D54E-85F0-89C383FD3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4CA14A-03C8-9442-9D98-C64D7FE707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CE891-0026-384C-8C52-1810ED204BC1}" type="datetimeFigureOut">
              <a:rPr lang="en-US" smtClean="0"/>
              <a:t>12/7/18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830B2-6475-A24D-9357-7AC8C5440E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C4E65-806B-6E4D-811F-DFDB974F4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3DF32-7ECA-7D49-97C6-B2D666483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616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P4luPnObQYo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7" Type="http://schemas.openxmlformats.org/officeDocument/2006/relationships/image" Target="../media/image25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tiff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DhEyoDCTSDQ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emf"/><Relationship Id="rId4" Type="http://schemas.openxmlformats.org/officeDocument/2006/relationships/package" Target="../embeddings/Microsoft_Word_Document.docx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8900" y="857250"/>
            <a:ext cx="6858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2324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049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DA5C5B-9F5C-3845-AD22-EA239BF77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4236" y="0"/>
            <a:ext cx="7003528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D85F022-9566-9148-8A53-C45E31B09C09}"/>
              </a:ext>
            </a:extLst>
          </p:cNvPr>
          <p:cNvSpPr/>
          <p:nvPr/>
        </p:nvSpPr>
        <p:spPr>
          <a:xfrm>
            <a:off x="0" y="6211669"/>
            <a:ext cx="49534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https://www.youtube.com/watch?v=P4luPnObQYo</a:t>
            </a:r>
            <a:endParaRPr lang="en-US" dirty="0"/>
          </a:p>
          <a:p>
            <a:r>
              <a:rPr lang="en-US" dirty="0"/>
              <a:t>Start at 30 seconds-1:24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AB45ED-7B4D-D040-AB78-5F933D7377F0}"/>
              </a:ext>
            </a:extLst>
          </p:cNvPr>
          <p:cNvSpPr/>
          <p:nvPr/>
        </p:nvSpPr>
        <p:spPr>
          <a:xfrm>
            <a:off x="0" y="1494135"/>
            <a:ext cx="12192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u="sng" dirty="0"/>
              <a:t>EQ: How are Organic Shapes used in art??</a:t>
            </a:r>
          </a:p>
          <a:p>
            <a:pPr algn="ctr"/>
            <a:endParaRPr lang="en-US" sz="4000" b="1" u="sng" dirty="0"/>
          </a:p>
          <a:p>
            <a:pPr algn="ctr"/>
            <a:r>
              <a:rPr lang="en-US" sz="4000" b="1" u="sng" dirty="0"/>
              <a:t>LT: I can describe how organic shapes are used in the art movement Art Nouveau</a:t>
            </a:r>
          </a:p>
        </p:txBody>
      </p:sp>
    </p:spTree>
    <p:extLst>
      <p:ext uri="{BB962C8B-B14F-4D97-AF65-F5344CB8AC3E}">
        <p14:creationId xmlns:p14="http://schemas.microsoft.com/office/powerpoint/2010/main" val="138975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82E929-211C-9847-96F0-9DB0BFE82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899" y="0"/>
            <a:ext cx="101622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988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3468DF-B60B-6C45-B028-5B94120A7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0" y="2309"/>
            <a:ext cx="10789920" cy="686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37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9FFD8C-6FBB-7A4C-A38D-EE63FFD2E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787" y="0"/>
            <a:ext cx="9966213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05D7B0-608D-2940-99D7-B19939B4F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4978400" cy="693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486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1F6C63-A64A-EF49-ABBB-EFEC7F4B60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11" b="17108"/>
          <a:stretch/>
        </p:blipFill>
        <p:spPr>
          <a:xfrm>
            <a:off x="321731" y="321732"/>
            <a:ext cx="5728548" cy="62145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4B244D-6607-464B-BAF4-027FB0372D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47" r="-1" b="40613"/>
          <a:stretch/>
        </p:blipFill>
        <p:spPr>
          <a:xfrm>
            <a:off x="6141721" y="321732"/>
            <a:ext cx="5728547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23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ED4CBB-DEF1-1E41-8F82-B9075A3AA9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36" r="2" b="2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1421D26-BDD8-E04E-8BC4-7A3BDFCDB4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90" r="3" b="24904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5537A6-01CE-0743-83FA-964C742CC4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78" r="20638"/>
          <a:stretch/>
        </p:blipFill>
        <p:spPr>
          <a:xfrm>
            <a:off x="4094479" y="10"/>
            <a:ext cx="4014047" cy="6857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7C74BB-EA62-0944-995D-3AC22297E9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687" r="4" b="1798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8D3F1B-C533-844E-9BB8-F88EC377EEE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8392" r="3" b="16881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94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271A2A-5FDB-2C44-BE41-ACC8BE3AD4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278" r="-1" b="16118"/>
          <a:stretch/>
        </p:blipFill>
        <p:spPr>
          <a:xfrm>
            <a:off x="321734" y="321732"/>
            <a:ext cx="5730068" cy="30671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BBE72C-79D0-2146-99EF-8CB9F48B28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864" r="-1" b="15717"/>
          <a:stretch/>
        </p:blipFill>
        <p:spPr>
          <a:xfrm>
            <a:off x="321735" y="3469102"/>
            <a:ext cx="2823886" cy="3069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98AD1E-7235-1043-B3B9-685A04A7E4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909" r="3" b="6525"/>
          <a:stretch/>
        </p:blipFill>
        <p:spPr>
          <a:xfrm>
            <a:off x="3227917" y="3459480"/>
            <a:ext cx="2823886" cy="30767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07E1BF-A214-6340-9E36-09925F227E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75" b="15004"/>
          <a:stretch/>
        </p:blipFill>
        <p:spPr>
          <a:xfrm>
            <a:off x="6134100" y="321732"/>
            <a:ext cx="5736165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695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E76454-6924-4543-B781-D7CD6A67AF1A}"/>
              </a:ext>
            </a:extLst>
          </p:cNvPr>
          <p:cNvSpPr/>
          <p:nvPr/>
        </p:nvSpPr>
        <p:spPr>
          <a:xfrm>
            <a:off x="952500" y="1166843"/>
            <a:ext cx="10287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u="sng" dirty="0"/>
              <a:t>EQ: How has Pop Culture been used in art?</a:t>
            </a:r>
          </a:p>
          <a:p>
            <a:endParaRPr lang="en-US" sz="4000" b="1" u="sng" dirty="0"/>
          </a:p>
          <a:p>
            <a:r>
              <a:rPr lang="en-US" sz="4000" b="1" u="sng" dirty="0"/>
              <a:t>LT: I can describe the Pop Art art movement and who the artists were.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62FDD8-F89A-A243-A4B9-8AFE7992C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BA569E-CEAE-C94D-9F36-27C597BAD823}"/>
              </a:ext>
            </a:extLst>
          </p:cNvPr>
          <p:cNvSpPr/>
          <p:nvPr/>
        </p:nvSpPr>
        <p:spPr>
          <a:xfrm>
            <a:off x="0" y="6211669"/>
            <a:ext cx="50383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https://www.youtube.com/watch?v=DhEyoDCTSDQ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7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805EEA-4185-B547-A18D-1E32A6E7B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3327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ADD84D-5D07-EA4D-AD3C-86646BDAFE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67" b="128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974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8900" y="704850"/>
            <a:ext cx="6858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775200" y="7048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4508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DC66C0-FD8B-DF4A-A89B-36EA912CD8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67" b="128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901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9009B3-F031-C44F-B45D-FF28D98A1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748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15A571-9BBE-B145-B312-2BBD31047D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625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F19DB4-B755-AA41-B0F5-67DA77F8D0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12" r="11313"/>
          <a:stretch/>
        </p:blipFill>
        <p:spPr>
          <a:xfrm rot="5400000">
            <a:off x="5715000" y="381000"/>
            <a:ext cx="685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9916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35C78F-45BF-634E-B9A4-83EC541F01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28329"/>
          <a:stretch/>
        </p:blipFill>
        <p:spPr>
          <a:xfrm>
            <a:off x="321730" y="321732"/>
            <a:ext cx="5728548" cy="30791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A74CC0-6ED2-E242-A893-10169D8358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079" r="-3" b="-3"/>
          <a:stretch/>
        </p:blipFill>
        <p:spPr>
          <a:xfrm>
            <a:off x="321730" y="3489158"/>
            <a:ext cx="5728548" cy="30471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6E3453-68AE-D147-92C3-8605E309B9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637" b="-1"/>
          <a:stretch/>
        </p:blipFill>
        <p:spPr>
          <a:xfrm rot="5400000">
            <a:off x="5898730" y="564725"/>
            <a:ext cx="6214533" cy="572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6957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02460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534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232400" y="857250"/>
            <a:ext cx="6858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89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99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35016D-8133-E447-92D7-6786E5EDE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107" y="0"/>
            <a:ext cx="514189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A2920D-9F53-3342-A9F4-6675C4BB9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2253" y="0"/>
            <a:ext cx="5141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03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58DB68-6A6C-174C-A6E6-4FBCA484E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107" y="8467"/>
            <a:ext cx="5141893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7CC138-1575-5F44-94EE-11338A5454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1141" y="0"/>
            <a:ext cx="5141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48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4844F6-2811-324B-A843-6A168F5A0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5053" y="0"/>
            <a:ext cx="5141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43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C0827C-0B00-8E49-AA0A-C9BA10548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571" y="0"/>
            <a:ext cx="91468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780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553466BF-B8EE-274F-B7E3-320466E9C2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7122272"/>
              </p:ext>
            </p:extLst>
          </p:nvPr>
        </p:nvGraphicFramePr>
        <p:xfrm>
          <a:off x="3594553" y="1"/>
          <a:ext cx="445076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Document" r:id="rId4" imgW="5943600" imgH="9156700" progId="Word.Document.12">
                  <p:embed/>
                </p:oleObj>
              </mc:Choice>
              <mc:Fallback>
                <p:oleObj name="Document" r:id="rId4" imgW="5943600" imgH="9156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94553" y="1"/>
                        <a:ext cx="445076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2032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703545-2BBA-784B-BC41-1869F75039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00" r="-2" b="-2"/>
          <a:stretch/>
        </p:blipFill>
        <p:spPr>
          <a:xfrm rot="5400000">
            <a:off x="-601895" y="1245360"/>
            <a:ext cx="6214533" cy="43672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1EE732-C431-D64A-89E4-65872B420A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02" r="30230" b="-1"/>
          <a:stretch/>
        </p:blipFill>
        <p:spPr>
          <a:xfrm rot="5400000">
            <a:off x="5214129" y="-119872"/>
            <a:ext cx="6214533" cy="709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943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803</Words>
  <Application>Microsoft Macintosh PowerPoint</Application>
  <PresentationFormat>Widescreen</PresentationFormat>
  <Paragraphs>126</Paragraphs>
  <Slides>25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 Sulzen</dc:creator>
  <cp:lastModifiedBy>Heather Sulzen</cp:lastModifiedBy>
  <cp:revision>1</cp:revision>
  <dcterms:created xsi:type="dcterms:W3CDTF">2018-12-07T10:48:43Z</dcterms:created>
  <dcterms:modified xsi:type="dcterms:W3CDTF">2018-12-07T10:49:17Z</dcterms:modified>
</cp:coreProperties>
</file>