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70" r:id="rId3"/>
    <p:sldId id="264" r:id="rId4"/>
    <p:sldId id="265" r:id="rId5"/>
    <p:sldId id="272" r:id="rId6"/>
    <p:sldId id="276" r:id="rId7"/>
    <p:sldId id="273" r:id="rId8"/>
    <p:sldId id="274" r:id="rId9"/>
    <p:sldId id="277" r:id="rId10"/>
    <p:sldId id="275" r:id="rId11"/>
    <p:sldId id="271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9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5"/>
    <p:restoredTop sz="80160"/>
  </p:normalViewPr>
  <p:slideViewPr>
    <p:cSldViewPr snapToGrid="0" snapToObjects="1">
      <p:cViewPr>
        <p:scale>
          <a:sx n="95" d="100"/>
          <a:sy n="95" d="100"/>
        </p:scale>
        <p:origin x="14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CD014-0EA7-944C-AECB-21FACC70A8F9}" type="datetimeFigureOut">
              <a:rPr lang="en-US" smtClean="0"/>
              <a:t>9/5/17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E9F54-70C6-F845-9BFB-8C81768AF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0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E9F54-70C6-F845-9BFB-8C81768AFB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01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During the initial photo shoot</a:t>
            </a:r>
            <a:r>
              <a:rPr lang="en-US" baseline="0" dirty="0" smtClean="0"/>
              <a:t> </a:t>
            </a:r>
            <a:r>
              <a:rPr lang="en-US" dirty="0" smtClean="0"/>
              <a:t>typically befriends her sitters with easygoing conversation, coffee, and cake. Gradually, her sitters gain confidence and pose less self-consciously, revealing their individual sensibilities. </a:t>
            </a:r>
          </a:p>
          <a:p>
            <a:r>
              <a:rPr lang="en-US" dirty="0" smtClean="0"/>
              <a:t>She encourages her subjects to listen to their own music and think about something important to them while facing the camera. Attuned to the subtleties of self-presentation, including posture, clothing, and ornaments, Borgman presents highly individualized portrayals while suggesting the common humanity of her ethnically diverse subjects.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E9F54-70C6-F845-9BFB-8C81768AFB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74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Brace composes her images without premeditation, through an explorative process that allows them to unfold in unanticipated directions.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E9F54-70C6-F845-9BFB-8C81768AFB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46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E9F54-70C6-F845-9BFB-8C81768AFB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darkest value will be represented by the black on the paper, the lightest will be represented by the white of the erased paper. Everything else is a value in between.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E9F54-70C6-F845-9BFB-8C81768AFB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E52F-EAB3-E342-A1E6-1434DD411731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D38F7-5DE0-4341-9BFD-666859A8A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E52F-EAB3-E342-A1E6-1434DD411731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D38F7-5DE0-4341-9BFD-666859A8A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73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E52F-EAB3-E342-A1E6-1434DD411731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D38F7-5DE0-4341-9BFD-666859A8A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91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E52F-EAB3-E342-A1E6-1434DD411731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D38F7-5DE0-4341-9BFD-666859A8A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68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E52F-EAB3-E342-A1E6-1434DD411731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D38F7-5DE0-4341-9BFD-666859A8A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1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E52F-EAB3-E342-A1E6-1434DD411731}" type="datetimeFigureOut">
              <a:rPr lang="en-US" smtClean="0"/>
              <a:t>9/5/17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D38F7-5DE0-4341-9BFD-666859A8A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02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E52F-EAB3-E342-A1E6-1434DD411731}" type="datetimeFigureOut">
              <a:rPr lang="en-US" smtClean="0"/>
              <a:t>9/5/17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D38F7-5DE0-4341-9BFD-666859A8A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28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E52F-EAB3-E342-A1E6-1434DD411731}" type="datetimeFigureOut">
              <a:rPr lang="en-US" smtClean="0"/>
              <a:t>9/5/17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D38F7-5DE0-4341-9BFD-666859A8A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8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E52F-EAB3-E342-A1E6-1434DD411731}" type="datetimeFigureOut">
              <a:rPr lang="en-US" smtClean="0"/>
              <a:t>9/5/17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D38F7-5DE0-4341-9BFD-666859A8A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24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E52F-EAB3-E342-A1E6-1434DD411731}" type="datetimeFigureOut">
              <a:rPr lang="en-US" smtClean="0"/>
              <a:t>9/5/17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D38F7-5DE0-4341-9BFD-666859A8A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1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E52F-EAB3-E342-A1E6-1434DD411731}" type="datetimeFigureOut">
              <a:rPr lang="en-US" smtClean="0"/>
              <a:t>9/5/17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D38F7-5DE0-4341-9BFD-666859A8A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08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8E52F-EAB3-E342-A1E6-1434DD411731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D38F7-5DE0-4341-9BFD-666859A8A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349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Relationship Id="rId3" Type="http://schemas.openxmlformats.org/officeDocument/2006/relationships/hyperlink" Target="https://www.youtube.com/watch?v=LjldxSeOfZ8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7106" y="0"/>
            <a:ext cx="9144000" cy="1095320"/>
          </a:xfrm>
        </p:spPr>
        <p:txBody>
          <a:bodyPr/>
          <a:lstStyle/>
          <a:p>
            <a:r>
              <a:rPr lang="en-US" smtClean="0"/>
              <a:t>Reductive Charcoal Drawing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580" y="1095320"/>
            <a:ext cx="8801051" cy="565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7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08370" cy="5289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424" y="1239133"/>
            <a:ext cx="4335892" cy="5618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100" y="0"/>
            <a:ext cx="47879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6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1309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Value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653" y="1358853"/>
            <a:ext cx="4957482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What is Value?</a:t>
            </a:r>
          </a:p>
          <a:p>
            <a:r>
              <a:rPr lang="en-US" b="1" i="1" u="sng" dirty="0" smtClean="0"/>
              <a:t>The </a:t>
            </a:r>
            <a:r>
              <a:rPr lang="en-US" b="1" i="1" u="sng" dirty="0"/>
              <a:t>lightness or darkness of tones or colors</a:t>
            </a:r>
            <a:r>
              <a:rPr lang="en-US" dirty="0"/>
              <a:t>. White is the lightest </a:t>
            </a:r>
            <a:r>
              <a:rPr lang="en-US" b="1" dirty="0"/>
              <a:t>value</a:t>
            </a:r>
            <a:r>
              <a:rPr lang="en-US" dirty="0"/>
              <a:t>; black is the darkest. The </a:t>
            </a:r>
            <a:r>
              <a:rPr lang="en-US" b="1" dirty="0" smtClean="0"/>
              <a:t>value </a:t>
            </a:r>
            <a:r>
              <a:rPr lang="en-US" dirty="0" smtClean="0"/>
              <a:t>halfway </a:t>
            </a:r>
            <a:r>
              <a:rPr lang="en-US" dirty="0"/>
              <a:t>between these extremes is called middle </a:t>
            </a:r>
            <a:r>
              <a:rPr lang="en-US" dirty="0" smtClean="0"/>
              <a:t>gray or midtone.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dirty="0" smtClean="0"/>
              <a:t>What part do you think is the most forgotten in this mark making?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135" y="1112464"/>
            <a:ext cx="5971212" cy="484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1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612776" cy="4351338"/>
          </a:xfrm>
        </p:spPr>
        <p:txBody>
          <a:bodyPr/>
          <a:lstStyle/>
          <a:p>
            <a:r>
              <a:rPr lang="en-US" b="1" i="1" u="sng" dirty="0"/>
              <a:t>Blacken the whole paper</a:t>
            </a:r>
            <a:r>
              <a:rPr lang="en-US" b="1" i="1" dirty="0"/>
              <a:t> </a:t>
            </a:r>
            <a:r>
              <a:rPr lang="en-US" dirty="0"/>
              <a:t>with compressed charcoal. </a:t>
            </a:r>
          </a:p>
          <a:p>
            <a:r>
              <a:rPr lang="en-US" sz="3200" b="1" i="1" u="sng" dirty="0" smtClean="0"/>
              <a:t>I can successfully create a reductive charcoal drawing by focusing on the value, tone, and shape. </a:t>
            </a:r>
            <a:endParaRPr lang="en-US" sz="3200" b="1" i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601" t="5900" r="19601" b="7700"/>
          <a:stretch/>
        </p:blipFill>
        <p:spPr>
          <a:xfrm>
            <a:off x="5222837" y="1344155"/>
            <a:ext cx="5978562" cy="531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2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smtClean="0"/>
              <a:t>How To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68001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Once coated, </a:t>
            </a:r>
            <a:r>
              <a:rPr lang="en-US" b="1" i="1" u="sng" dirty="0" smtClean="0"/>
              <a:t>smooth</a:t>
            </a:r>
            <a:r>
              <a:rPr lang="en-US" u="sng" dirty="0" smtClean="0"/>
              <a:t> </a:t>
            </a:r>
            <a:r>
              <a:rPr lang="en-US" dirty="0"/>
              <a:t>it in with a paper towel or your hands </a:t>
            </a:r>
            <a:r>
              <a:rPr lang="en-US" b="1" i="1" u="sng" dirty="0"/>
              <a:t>so it is a smooth </a:t>
            </a:r>
            <a:r>
              <a:rPr lang="en-US" b="1" i="1" u="sng" dirty="0" smtClean="0"/>
              <a:t>gray</a:t>
            </a:r>
            <a:r>
              <a:rPr lang="en-US" b="1" i="1" u="sng" dirty="0" smtClean="0"/>
              <a:t>.</a:t>
            </a:r>
            <a:endParaRPr lang="en-US" b="1" i="1" u="sng" dirty="0" smtClean="0"/>
          </a:p>
          <a:p>
            <a:r>
              <a:rPr lang="en-US" sz="3200" i="1" dirty="0"/>
              <a:t>I can successfully create a reductive charcoal drawing by </a:t>
            </a:r>
            <a:r>
              <a:rPr lang="en-US" sz="3200" i="1" dirty="0" smtClean="0"/>
              <a:t>focusing </a:t>
            </a:r>
            <a:r>
              <a:rPr lang="en-US" sz="3200" i="1" dirty="0"/>
              <a:t>on the value, tone, and shape.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687" t="10343" r="16988" b="8938"/>
          <a:stretch/>
        </p:blipFill>
        <p:spPr>
          <a:xfrm>
            <a:off x="5583011" y="1304365"/>
            <a:ext cx="6211018" cy="545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5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9616"/>
          </a:xfrm>
        </p:spPr>
        <p:txBody>
          <a:bodyPr>
            <a:normAutofit fontScale="90000"/>
          </a:bodyPr>
          <a:lstStyle/>
          <a:p>
            <a:pPr algn="ctr"/>
            <a:r>
              <a:rPr lang="en-US" smtClean="0"/>
              <a:t>How To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54742"/>
            <a:ext cx="4594412" cy="50023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Before you </a:t>
            </a:r>
            <a:r>
              <a:rPr lang="en-US" dirty="0" smtClean="0"/>
              <a:t>begin drawing (erasing), </a:t>
            </a:r>
            <a:r>
              <a:rPr lang="en-US" dirty="0"/>
              <a:t>observe the still life by squinting your eyes to blur the details. With your vision blurred </a:t>
            </a:r>
            <a:r>
              <a:rPr lang="en-US" b="1" i="1" u="sng" dirty="0"/>
              <a:t>determine which is the lightest value and which is the darkest</a:t>
            </a:r>
            <a:r>
              <a:rPr lang="en-US" b="1" i="1" u="sng" dirty="0" smtClean="0"/>
              <a:t>.</a:t>
            </a:r>
          </a:p>
          <a:p>
            <a:r>
              <a:rPr lang="en-US" sz="3200" i="1" dirty="0"/>
              <a:t>I can successfully create a reductive charcoal drawing by focusing on the value, tone, and shape</a:t>
            </a:r>
            <a:r>
              <a:rPr lang="en-US" sz="3200" i="1" dirty="0" smtClean="0"/>
              <a:t>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576" y="1060823"/>
            <a:ext cx="4896224" cy="489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6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9957"/>
          </a:xfrm>
        </p:spPr>
        <p:txBody>
          <a:bodyPr>
            <a:normAutofit fontScale="90000"/>
          </a:bodyPr>
          <a:lstStyle/>
          <a:p>
            <a:pPr algn="ctr"/>
            <a:r>
              <a:rPr lang="en-US" smtClean="0"/>
              <a:t>How To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48153"/>
            <a:ext cx="4069976" cy="5543365"/>
          </a:xfrm>
        </p:spPr>
        <p:txBody>
          <a:bodyPr>
            <a:normAutofit/>
          </a:bodyPr>
          <a:lstStyle/>
          <a:p>
            <a:r>
              <a:rPr lang="en-US" dirty="0"/>
              <a:t>Using your different erasers, begin scraping away to reveal the different values. For this drawing </a:t>
            </a:r>
            <a:r>
              <a:rPr lang="en-US" b="1" i="1" u="sng" dirty="0"/>
              <a:t>your eraser is your drawing tool</a:t>
            </a:r>
            <a:r>
              <a:rPr lang="en-US" b="1" i="1" dirty="0"/>
              <a:t> </a:t>
            </a:r>
            <a:r>
              <a:rPr lang="en-US" dirty="0"/>
              <a:t>and your charcoal is your eraser</a:t>
            </a:r>
            <a:r>
              <a:rPr lang="en-US" dirty="0" smtClean="0"/>
              <a:t>.</a:t>
            </a:r>
          </a:p>
          <a:p>
            <a:r>
              <a:rPr lang="en-US" sz="3200" i="1" dirty="0"/>
              <a:t>I can successfully create a reductive charcoal drawing by focusing on the value, tone, and shape.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288" y="1344706"/>
            <a:ext cx="6896424" cy="461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0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7471"/>
            <a:ext cx="3886091" cy="4948517"/>
          </a:xfrm>
        </p:spPr>
        <p:txBody>
          <a:bodyPr>
            <a:normAutofit/>
          </a:bodyPr>
          <a:lstStyle/>
          <a:p>
            <a:r>
              <a:rPr lang="en-US" b="1" i="1" u="sng" dirty="0"/>
              <a:t>Avoid using outlines</a:t>
            </a:r>
            <a:r>
              <a:rPr lang="en-US" b="1" i="1" dirty="0"/>
              <a:t>. </a:t>
            </a:r>
            <a:r>
              <a:rPr lang="en-US" dirty="0"/>
              <a:t>There are no outlines around objects. </a:t>
            </a:r>
            <a:endParaRPr lang="en-US" dirty="0" smtClean="0"/>
          </a:p>
          <a:p>
            <a:r>
              <a:rPr lang="en-US" sz="3200" i="1" dirty="0" smtClean="0"/>
              <a:t>I </a:t>
            </a:r>
            <a:r>
              <a:rPr lang="en-US" sz="3200" i="1" dirty="0"/>
              <a:t>can successfully create a reductive charcoal drawing by focusing on the value, tone, and shape.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262" y="1277471"/>
            <a:ext cx="6629508" cy="53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4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612776" cy="4548282"/>
          </a:xfrm>
        </p:spPr>
        <p:txBody>
          <a:bodyPr>
            <a:normAutofit/>
          </a:bodyPr>
          <a:lstStyle/>
          <a:p>
            <a:r>
              <a:rPr lang="en-US" dirty="0"/>
              <a:t>You can </a:t>
            </a:r>
            <a:r>
              <a:rPr lang="en-US" b="1" i="1" u="sng" dirty="0"/>
              <a:t>add charcoal </a:t>
            </a:r>
            <a:r>
              <a:rPr lang="en-US" dirty="0"/>
              <a:t>at the end </a:t>
            </a:r>
            <a:r>
              <a:rPr lang="en-US" b="1" i="1" u="sng" dirty="0"/>
              <a:t>for more definition and contrast</a:t>
            </a:r>
            <a:r>
              <a:rPr lang="en-US" b="1" i="1" dirty="0" smtClean="0"/>
              <a:t>.</a:t>
            </a:r>
          </a:p>
          <a:p>
            <a:r>
              <a:rPr lang="en-US" sz="3200" i="1" dirty="0"/>
              <a:t>I can successfully create a reductive charcoal drawing by focusing on the value, tone, and shape.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91" y="1309143"/>
            <a:ext cx="6652891" cy="5384301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 rot="18292786">
            <a:off x="8276700" y="2361747"/>
            <a:ext cx="1075765" cy="132235"/>
          </a:xfrm>
          <a:prstGeom prst="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7965072">
            <a:off x="7017158" y="4795788"/>
            <a:ext cx="1075765" cy="132235"/>
          </a:xfrm>
          <a:prstGeom prst="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2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4"/>
            <a:ext cx="3599328" cy="4682751"/>
          </a:xfrm>
        </p:spPr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dirty="0" smtClean="0"/>
              <a:t>ll </a:t>
            </a:r>
            <a:r>
              <a:rPr lang="en-US" dirty="0"/>
              <a:t>charcoal drawings should be </a:t>
            </a:r>
            <a:r>
              <a:rPr lang="en-US" b="1" i="1" u="sng" dirty="0"/>
              <a:t>spray fixed </a:t>
            </a:r>
            <a:r>
              <a:rPr lang="en-US" dirty="0"/>
              <a:t>as soon as possible</a:t>
            </a:r>
            <a:r>
              <a:rPr lang="en-US" dirty="0" smtClean="0"/>
              <a:t>.</a:t>
            </a:r>
          </a:p>
          <a:p>
            <a:r>
              <a:rPr lang="en-US" sz="3200" i="1" dirty="0"/>
              <a:t>I can successfully create a reductive charcoal drawing by focusing on the value, tone, and shape.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90688"/>
            <a:ext cx="4445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0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962" y="0"/>
            <a:ext cx="9040618" cy="67933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471" y="0"/>
            <a:ext cx="10515600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 smtClean="0"/>
              <a:t>Things you will need for reductive charcoal drawings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4876" y="6256475"/>
            <a:ext cx="4809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https://www.youtube.com/watch?v=LjldxSeOfZ8</a:t>
            </a:r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125553" y="6256475"/>
            <a:ext cx="4818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https://www.youtube.com/watch?v=cJIPAw_3-Z0</a:t>
            </a:r>
          </a:p>
        </p:txBody>
      </p:sp>
    </p:spTree>
    <p:extLst>
      <p:ext uri="{BB962C8B-B14F-4D97-AF65-F5344CB8AC3E}">
        <p14:creationId xmlns:p14="http://schemas.microsoft.com/office/powerpoint/2010/main" val="70303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Reductive Charcoal Drawing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403" y="1825625"/>
            <a:ext cx="4863353" cy="4351338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hat is a reductive charcoal drawing? </a:t>
            </a:r>
          </a:p>
          <a:p>
            <a:r>
              <a:rPr lang="en-US" dirty="0" smtClean="0"/>
              <a:t>What do you need for a  reductive charcoal drawing?</a:t>
            </a:r>
          </a:p>
          <a:p>
            <a:r>
              <a:rPr lang="en-US" dirty="0" smtClean="0"/>
              <a:t>What </a:t>
            </a:r>
            <a:r>
              <a:rPr lang="en-US" dirty="0"/>
              <a:t>is a great learning aspect of the reductive charcoal drawing method?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756" y="1502429"/>
            <a:ext cx="6532733" cy="46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8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1"/>
          <p:cNvSpPr txBox="1">
            <a:spLocks noChangeArrowheads="1"/>
          </p:cNvSpPr>
          <p:nvPr/>
        </p:nvSpPr>
        <p:spPr bwMode="auto">
          <a:xfrm>
            <a:off x="373062" y="522198"/>
            <a:ext cx="11445875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 dirty="0" smtClean="0">
                <a:solidFill>
                  <a:schemeClr val="bg1"/>
                </a:solidFill>
              </a:rPr>
              <a:t>Mark-Making</a:t>
            </a:r>
            <a:endParaRPr lang="en-US" altLang="x-none" sz="1400" b="1" u="sng" dirty="0">
              <a:solidFill>
                <a:schemeClr val="bg1"/>
              </a:solidFill>
            </a:endParaRPr>
          </a:p>
          <a:p>
            <a:r>
              <a:rPr lang="en-US" altLang="x-none" sz="1400" b="1" dirty="0">
                <a:solidFill>
                  <a:schemeClr val="bg1"/>
                </a:solidFill>
              </a:rPr>
              <a:t>4- 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The eraser and charcoal 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were 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used in the work of art creating a sense of texture, value, tone, and 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form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.</a:t>
            </a:r>
            <a:endParaRPr lang="en-US" altLang="x-none" sz="1400" b="1" dirty="0">
              <a:solidFill>
                <a:schemeClr val="bg1"/>
              </a:solidFill>
            </a:endParaRPr>
          </a:p>
          <a:p>
            <a:endParaRPr lang="en-US" altLang="x-none" sz="1400" b="1" dirty="0">
              <a:solidFill>
                <a:schemeClr val="bg1"/>
              </a:solidFill>
            </a:endParaRPr>
          </a:p>
          <a:p>
            <a:r>
              <a:rPr lang="en-US" altLang="x-none" sz="1400" b="1" dirty="0">
                <a:solidFill>
                  <a:schemeClr val="bg1"/>
                </a:solidFill>
              </a:rPr>
              <a:t>3- 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All four, texture, value, tone and 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form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, 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were created in the piece but may not be balanced throughout the piece or not used successfully.</a:t>
            </a:r>
          </a:p>
          <a:p>
            <a:r>
              <a:rPr lang="en-US" altLang="x-none" sz="1400" b="1" dirty="0" smtClean="0">
                <a:solidFill>
                  <a:schemeClr val="bg1"/>
                </a:solidFill>
              </a:rPr>
              <a:t>2- Only three of the four goals were used successfully.</a:t>
            </a:r>
          </a:p>
          <a:p>
            <a:r>
              <a:rPr lang="en-US" altLang="x-none" sz="1400" b="1" dirty="0" smtClean="0">
                <a:solidFill>
                  <a:schemeClr val="bg1"/>
                </a:solidFill>
              </a:rPr>
              <a:t>1- Only two of the four goals were used successfully.</a:t>
            </a:r>
          </a:p>
          <a:p>
            <a:endParaRPr lang="en-US" altLang="x-none" sz="1400" b="1" dirty="0">
              <a:solidFill>
                <a:schemeClr val="bg1"/>
              </a:solidFill>
            </a:endParaRPr>
          </a:p>
          <a:p>
            <a:r>
              <a:rPr lang="en-US" altLang="x-none" sz="1400" b="1" u="sng" dirty="0" smtClean="0">
                <a:solidFill>
                  <a:schemeClr val="bg1"/>
                </a:solidFill>
              </a:rPr>
              <a:t>Composition</a:t>
            </a:r>
            <a:endParaRPr lang="en-US" altLang="x-none" sz="1400" b="1" u="sng" dirty="0">
              <a:solidFill>
                <a:schemeClr val="bg1"/>
              </a:solidFill>
            </a:endParaRPr>
          </a:p>
          <a:p>
            <a:r>
              <a:rPr lang="en-US" altLang="x-none" sz="1400" b="1" dirty="0">
                <a:solidFill>
                  <a:schemeClr val="bg1"/>
                </a:solidFill>
              </a:rPr>
              <a:t>4- 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The triangle method was successfully used in creating a balanced work of 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art</a:t>
            </a:r>
            <a:r>
              <a:rPr lang="en-US" altLang="x-none" sz="1400" b="1" dirty="0">
                <a:solidFill>
                  <a:schemeClr val="bg1"/>
                </a:solidFill>
              </a:rPr>
              <a:t> 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and movement is throughout the artwork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. </a:t>
            </a:r>
            <a:endParaRPr lang="en-US" altLang="x-none" sz="1400" b="1" dirty="0" smtClean="0">
              <a:solidFill>
                <a:schemeClr val="bg1"/>
              </a:solidFill>
            </a:endParaRPr>
          </a:p>
          <a:p>
            <a:endParaRPr lang="en-US" altLang="x-none" sz="1400" b="1" dirty="0">
              <a:solidFill>
                <a:schemeClr val="bg1"/>
              </a:solidFill>
            </a:endParaRPr>
          </a:p>
          <a:p>
            <a:r>
              <a:rPr lang="en-US" altLang="x-none" sz="1400" b="1" dirty="0" smtClean="0">
                <a:solidFill>
                  <a:schemeClr val="bg1"/>
                </a:solidFill>
              </a:rPr>
              <a:t>3-The Triangle method was successfully used in creating a balanced work of art but 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there 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is no movement throughout the artwork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. </a:t>
            </a:r>
            <a:endParaRPr lang="en-US" altLang="x-none" sz="1400" b="1" dirty="0" smtClean="0">
              <a:solidFill>
                <a:schemeClr val="bg1"/>
              </a:solidFill>
            </a:endParaRPr>
          </a:p>
          <a:p>
            <a:r>
              <a:rPr lang="en-US" altLang="x-none" sz="1400" b="1" dirty="0" smtClean="0">
                <a:solidFill>
                  <a:schemeClr val="bg1"/>
                </a:solidFill>
              </a:rPr>
              <a:t>2-The art work is not balanced successfully. </a:t>
            </a:r>
          </a:p>
          <a:p>
            <a:r>
              <a:rPr lang="en-US" altLang="x-none" sz="1400" b="1" dirty="0" smtClean="0">
                <a:solidFill>
                  <a:schemeClr val="bg1"/>
                </a:solidFill>
              </a:rPr>
              <a:t>1- No thought is evident in the composition of 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this 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piece. </a:t>
            </a:r>
            <a:endParaRPr lang="en-US" altLang="x-none" sz="1400" b="1" dirty="0">
              <a:solidFill>
                <a:schemeClr val="bg1"/>
              </a:solidFill>
            </a:endParaRPr>
          </a:p>
          <a:p>
            <a:endParaRPr lang="en-US" altLang="x-none" sz="1400" b="1" dirty="0">
              <a:solidFill>
                <a:schemeClr val="bg1"/>
              </a:solidFill>
            </a:endParaRPr>
          </a:p>
          <a:p>
            <a:r>
              <a:rPr lang="en-US" altLang="x-none" sz="1400" b="1" u="sng" dirty="0" smtClean="0">
                <a:solidFill>
                  <a:schemeClr val="bg1"/>
                </a:solidFill>
              </a:rPr>
              <a:t>Value</a:t>
            </a:r>
            <a:endParaRPr lang="en-US" altLang="x-none" sz="1400" b="1" u="sng" dirty="0">
              <a:solidFill>
                <a:schemeClr val="bg1"/>
              </a:solidFill>
            </a:endParaRPr>
          </a:p>
          <a:p>
            <a:r>
              <a:rPr lang="en-US" altLang="x-none" sz="1400" b="1" dirty="0" smtClean="0">
                <a:solidFill>
                  <a:schemeClr val="bg1"/>
                </a:solidFill>
              </a:rPr>
              <a:t>4- 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Ranging values are 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used successfully to create contrast in the forms throughout the artwork. </a:t>
            </a:r>
            <a:endParaRPr lang="en-US" altLang="x-none" sz="1400" b="1" dirty="0" smtClean="0">
              <a:solidFill>
                <a:schemeClr val="bg1"/>
              </a:solidFill>
            </a:endParaRPr>
          </a:p>
          <a:p>
            <a:endParaRPr lang="en-US" altLang="x-none" sz="1400" b="1" dirty="0">
              <a:solidFill>
                <a:schemeClr val="bg1"/>
              </a:solidFill>
            </a:endParaRPr>
          </a:p>
          <a:p>
            <a:r>
              <a:rPr lang="en-US" altLang="x-none" sz="1400" b="1" dirty="0">
                <a:solidFill>
                  <a:schemeClr val="bg1"/>
                </a:solidFill>
              </a:rPr>
              <a:t>3- Only 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three values can be seen used throughout.</a:t>
            </a:r>
          </a:p>
          <a:p>
            <a:r>
              <a:rPr lang="en-US" altLang="x-none" sz="1400" b="1" dirty="0" smtClean="0">
                <a:solidFill>
                  <a:schemeClr val="bg1"/>
                </a:solidFill>
              </a:rPr>
              <a:t>2- </a:t>
            </a:r>
            <a:r>
              <a:rPr lang="en-US" altLang="x-none" sz="1400" b="1" dirty="0">
                <a:solidFill>
                  <a:schemeClr val="bg1"/>
                </a:solidFill>
              </a:rPr>
              <a:t>Only 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two values can be seen used throughout. </a:t>
            </a:r>
          </a:p>
          <a:p>
            <a:r>
              <a:rPr lang="en-US" altLang="x-none" sz="1400" b="1" dirty="0" smtClean="0">
                <a:solidFill>
                  <a:schemeClr val="bg1"/>
                </a:solidFill>
              </a:rPr>
              <a:t>1-Cast shadows are forgotten about in the final work of art.</a:t>
            </a:r>
          </a:p>
          <a:p>
            <a:endParaRPr lang="en-US" altLang="x-none" sz="1400" b="1" dirty="0">
              <a:solidFill>
                <a:schemeClr val="bg1"/>
              </a:solidFill>
            </a:endParaRPr>
          </a:p>
          <a:p>
            <a:r>
              <a:rPr lang="en-US" altLang="x-none" sz="1400" b="1" u="sng" dirty="0" smtClean="0">
                <a:solidFill>
                  <a:schemeClr val="bg1"/>
                </a:solidFill>
              </a:rPr>
              <a:t>Craftsmanship</a:t>
            </a:r>
            <a:endParaRPr lang="en-US" altLang="x-none" sz="1400" b="1" u="sng" dirty="0">
              <a:solidFill>
                <a:schemeClr val="bg1"/>
              </a:solidFill>
            </a:endParaRPr>
          </a:p>
          <a:p>
            <a:r>
              <a:rPr lang="en-US" altLang="x-none" sz="1400" b="1" dirty="0">
                <a:solidFill>
                  <a:schemeClr val="bg1"/>
                </a:solidFill>
              </a:rPr>
              <a:t>4- 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Mark-making is clean and precise. Transitions between values are smooth. </a:t>
            </a:r>
            <a:endParaRPr lang="en-US" altLang="x-none" sz="1400" b="1" dirty="0">
              <a:solidFill>
                <a:schemeClr val="bg1"/>
              </a:solidFill>
            </a:endParaRPr>
          </a:p>
          <a:p>
            <a:endParaRPr lang="en-US" altLang="x-none" sz="1400" b="1" dirty="0">
              <a:solidFill>
                <a:schemeClr val="bg1"/>
              </a:solidFill>
            </a:endParaRPr>
          </a:p>
          <a:p>
            <a:r>
              <a:rPr lang="en-US" altLang="x-none" sz="1400" b="1" dirty="0">
                <a:solidFill>
                  <a:schemeClr val="bg1"/>
                </a:solidFill>
              </a:rPr>
              <a:t>3- T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ransitions 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and eraser marks are 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not smooth. </a:t>
            </a:r>
          </a:p>
          <a:p>
            <a:r>
              <a:rPr lang="en-US" altLang="x-none" sz="1400" b="1" dirty="0" smtClean="0">
                <a:solidFill>
                  <a:schemeClr val="bg1"/>
                </a:solidFill>
              </a:rPr>
              <a:t>2- </a:t>
            </a:r>
            <a:r>
              <a:rPr lang="en-US" altLang="x-none" sz="1400" b="1" dirty="0" smtClean="0">
                <a:solidFill>
                  <a:schemeClr val="bg1"/>
                </a:solidFill>
              </a:rPr>
              <a:t>A few crease marks visible on paper.</a:t>
            </a:r>
          </a:p>
          <a:p>
            <a:r>
              <a:rPr lang="en-US" altLang="x-none" sz="1400" b="1" dirty="0" smtClean="0">
                <a:solidFill>
                  <a:schemeClr val="bg1"/>
                </a:solidFill>
              </a:rPr>
              <a:t>1- Mark-making is sloppy and there are a lot of crease marks on the paper.  </a:t>
            </a:r>
            <a:endParaRPr lang="en-US" altLang="x-none" sz="1400" b="1" dirty="0">
              <a:solidFill>
                <a:schemeClr val="bg1"/>
              </a:solidFill>
            </a:endParaRPr>
          </a:p>
        </p:txBody>
      </p:sp>
      <p:sp>
        <p:nvSpPr>
          <p:cNvPr id="49154" name="TextBox 2"/>
          <p:cNvSpPr txBox="1">
            <a:spLocks noChangeArrowheads="1"/>
          </p:cNvSpPr>
          <p:nvPr/>
        </p:nvSpPr>
        <p:spPr bwMode="auto">
          <a:xfrm>
            <a:off x="152400" y="122238"/>
            <a:ext cx="103412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dirty="0" smtClean="0">
                <a:solidFill>
                  <a:schemeClr val="bg1"/>
                </a:solidFill>
              </a:rPr>
              <a:t>2D</a:t>
            </a:r>
            <a:r>
              <a:rPr lang="en-US" altLang="x-none" dirty="0" smtClean="0">
                <a:solidFill>
                  <a:schemeClr val="bg1"/>
                </a:solidFill>
              </a:rPr>
              <a:t>/ Charcoal Reduction</a:t>
            </a:r>
            <a:r>
              <a:rPr lang="en-US" altLang="x-none" dirty="0">
                <a:solidFill>
                  <a:schemeClr val="bg1"/>
                </a:solidFill>
              </a:rPr>
              <a:t>	Name</a:t>
            </a:r>
            <a:r>
              <a:rPr lang="en-US" altLang="x-none" u="sng" dirty="0">
                <a:solidFill>
                  <a:schemeClr val="bg1"/>
                </a:solidFill>
              </a:rPr>
              <a:t>			 </a:t>
            </a:r>
            <a:r>
              <a:rPr lang="en-US" altLang="x-none" dirty="0">
                <a:solidFill>
                  <a:schemeClr val="bg1"/>
                </a:solidFill>
              </a:rPr>
              <a:t>	Block</a:t>
            </a:r>
            <a:r>
              <a:rPr lang="en-US" altLang="x-none" u="sng" dirty="0">
                <a:solidFill>
                  <a:schemeClr val="bg1"/>
                </a:solidFill>
              </a:rPr>
              <a:t>	</a:t>
            </a:r>
            <a:r>
              <a:rPr lang="en-US" altLang="x-none" dirty="0">
                <a:solidFill>
                  <a:schemeClr val="bg1"/>
                </a:solidFill>
              </a:rPr>
              <a:t>	Final Grade</a:t>
            </a:r>
            <a:r>
              <a:rPr lang="en-US" altLang="x-none" u="sng" dirty="0">
                <a:solidFill>
                  <a:schemeClr val="bg1"/>
                </a:solidFill>
              </a:rPr>
              <a:t>	</a:t>
            </a:r>
            <a:endParaRPr lang="en-US" altLang="x-none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49053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204180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351733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462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14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7193"/>
          </a:xfrm>
        </p:spPr>
        <p:txBody>
          <a:bodyPr/>
          <a:lstStyle/>
          <a:p>
            <a:pPr algn="ctr"/>
            <a:r>
              <a:rPr lang="en-US" dirty="0" smtClean="0"/>
              <a:t>Reductive Charcoal Drawing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0918"/>
            <a:ext cx="4728882" cy="4886045"/>
          </a:xfrm>
        </p:spPr>
        <p:txBody>
          <a:bodyPr>
            <a:normAutofit/>
          </a:bodyPr>
          <a:lstStyle/>
          <a:p>
            <a:r>
              <a:rPr lang="en-US" b="1" u="sng" dirty="0"/>
              <a:t>Reductive </a:t>
            </a:r>
            <a:r>
              <a:rPr lang="en-US" b="1" u="sng" dirty="0" smtClean="0"/>
              <a:t>charcoal </a:t>
            </a:r>
            <a:r>
              <a:rPr lang="en-US" dirty="0" smtClean="0"/>
              <a:t>drawing</a:t>
            </a:r>
            <a:r>
              <a:rPr lang="en-US" dirty="0"/>
              <a:t>, also known as </a:t>
            </a:r>
            <a:r>
              <a:rPr lang="en-US" b="1" i="1" u="sng" dirty="0"/>
              <a:t>negative drawing,</a:t>
            </a:r>
            <a:r>
              <a:rPr lang="en-US" dirty="0"/>
              <a:t> is a resourceful, inventive </a:t>
            </a:r>
            <a:r>
              <a:rPr lang="en-US" b="1" dirty="0"/>
              <a:t>process</a:t>
            </a:r>
            <a:r>
              <a:rPr lang="en-US" dirty="0"/>
              <a:t> in which the artist first darkens</a:t>
            </a:r>
            <a:r>
              <a:rPr lang="en-US" dirty="0" smtClean="0"/>
              <a:t>, with charcoal, </a:t>
            </a:r>
            <a:r>
              <a:rPr lang="en-US" dirty="0"/>
              <a:t>an entire sheet of paper </a:t>
            </a:r>
            <a:r>
              <a:rPr lang="en-US" dirty="0" smtClean="0"/>
              <a:t>then </a:t>
            </a:r>
            <a:r>
              <a:rPr lang="en-US" dirty="0"/>
              <a:t>smudges and blends the pigmentation to a smooth, even </a:t>
            </a:r>
            <a:r>
              <a:rPr lang="en-US" dirty="0" smtClean="0"/>
              <a:t>gray. Using the </a:t>
            </a:r>
            <a:r>
              <a:rPr lang="en-US" b="1" i="1" u="sng" dirty="0" smtClean="0"/>
              <a:t>eraser to create, draw, the form on the charcoal paper.  </a:t>
            </a:r>
            <a:endParaRPr lang="en-US" b="1" i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78880"/>
            <a:ext cx="5643536" cy="551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1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8620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Reductive Charcoal Drawing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258235" cy="4351338"/>
          </a:xfrm>
        </p:spPr>
        <p:txBody>
          <a:bodyPr/>
          <a:lstStyle/>
          <a:p>
            <a:r>
              <a:rPr lang="en-US" dirty="0"/>
              <a:t> </a:t>
            </a:r>
            <a:r>
              <a:rPr lang="en-US" dirty="0" smtClean="0"/>
              <a:t>The </a:t>
            </a:r>
            <a:r>
              <a:rPr lang="en-US" dirty="0" smtClean="0"/>
              <a:t>importance </a:t>
            </a:r>
            <a:r>
              <a:rPr lang="en-US" dirty="0" smtClean="0"/>
              <a:t>of this method is it </a:t>
            </a:r>
            <a:r>
              <a:rPr lang="en-US" dirty="0"/>
              <a:t>gets you away from thinking about lines and </a:t>
            </a:r>
            <a:r>
              <a:rPr lang="en-US" b="1" i="1" u="sng" dirty="0"/>
              <a:t>helps you focus on value, tone, and shape</a:t>
            </a:r>
            <a:r>
              <a:rPr lang="en-US" u="sng" dirty="0" smtClean="0"/>
              <a:t>.</a:t>
            </a:r>
          </a:p>
          <a:p>
            <a:endParaRPr lang="en-US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459" y="791991"/>
            <a:ext cx="4133524" cy="595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9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3706906" cy="64340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u="sng" dirty="0" smtClean="0"/>
              <a:t>Mary Borgman </a:t>
            </a:r>
            <a:endParaRPr lang="en-US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85046"/>
            <a:ext cx="4222376" cy="5472953"/>
          </a:xfrm>
        </p:spPr>
        <p:txBody>
          <a:bodyPr>
            <a:normAutofit/>
          </a:bodyPr>
          <a:lstStyle/>
          <a:p>
            <a:r>
              <a:rPr lang="en-US" dirty="0" smtClean="0"/>
              <a:t>Mary Borgman is an artist based in St. Louis Missouri. </a:t>
            </a:r>
          </a:p>
          <a:p>
            <a:r>
              <a:rPr lang="en-US" dirty="0" smtClean="0"/>
              <a:t>Professor at Washington University.</a:t>
            </a:r>
          </a:p>
          <a:p>
            <a:r>
              <a:rPr lang="en-US" dirty="0" smtClean="0"/>
              <a:t>Borgman’s </a:t>
            </a:r>
            <a:r>
              <a:rPr lang="en-US" b="1" i="1" u="sng" dirty="0"/>
              <a:t>monumental charcoal portraits</a:t>
            </a:r>
            <a:r>
              <a:rPr lang="en-US" dirty="0"/>
              <a:t> begin with an intensive engagement with her </a:t>
            </a:r>
            <a:r>
              <a:rPr lang="en-US" dirty="0" smtClean="0"/>
              <a:t>subjects.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328" y="0"/>
            <a:ext cx="6330577" cy="683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6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935" y="457199"/>
            <a:ext cx="2050677" cy="2823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 smtClean="0"/>
              <a:t>Mary Borgman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1294"/>
            <a:ext cx="4688541" cy="5688106"/>
          </a:xfrm>
        </p:spPr>
        <p:txBody>
          <a:bodyPr>
            <a:normAutofit/>
          </a:bodyPr>
          <a:lstStyle/>
          <a:p>
            <a:r>
              <a:rPr lang="en-US" dirty="0"/>
              <a:t>Borgman draws from the selected photograph in a lengthy, solitary process of </a:t>
            </a:r>
            <a:r>
              <a:rPr lang="en-US" b="1" i="1" u="sng" dirty="0"/>
              <a:t>addition and subtraction</a:t>
            </a:r>
            <a:r>
              <a:rPr lang="en-US" dirty="0"/>
              <a:t>; long strokes of rich charcoal are followed by smudging, erasing, rubbing, and reworking. </a:t>
            </a:r>
          </a:p>
          <a:p>
            <a:r>
              <a:rPr lang="en-US" dirty="0" smtClean="0"/>
              <a:t>Her images are more </a:t>
            </a:r>
            <a:r>
              <a:rPr lang="en-US" dirty="0"/>
              <a:t>c</a:t>
            </a:r>
            <a:r>
              <a:rPr lang="en-US" dirty="0" smtClean="0"/>
              <a:t>ompelling </a:t>
            </a:r>
            <a:r>
              <a:rPr lang="en-US" dirty="0"/>
              <a:t>than confrontational and convey a sense of </a:t>
            </a:r>
            <a:r>
              <a:rPr lang="en-US" b="1" i="1" u="sng" dirty="0"/>
              <a:t>psychological depth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635" y="0"/>
            <a:ext cx="3851987" cy="797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8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8066"/>
            <a:ext cx="5829040" cy="5543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189" y="2571750"/>
            <a:ext cx="6350000" cy="4457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274" y="900953"/>
            <a:ext cx="4930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0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782" y="201706"/>
            <a:ext cx="2819400" cy="56272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u="sng" dirty="0" smtClean="0"/>
              <a:t>Hilary Brac</a:t>
            </a:r>
            <a:r>
              <a:rPr lang="en-US" u="sng" dirty="0" smtClean="0"/>
              <a:t>e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2659"/>
            <a:ext cx="3818965" cy="5249116"/>
          </a:xfrm>
        </p:spPr>
        <p:txBody>
          <a:bodyPr>
            <a:normAutofit/>
          </a:bodyPr>
          <a:lstStyle/>
          <a:p>
            <a:r>
              <a:rPr lang="en-US" dirty="0"/>
              <a:t>Brace is an American artist based in Santa Barbara, CA who makes drawings, photographs and prints</a:t>
            </a:r>
            <a:r>
              <a:rPr lang="en-US" dirty="0" smtClean="0"/>
              <a:t>.</a:t>
            </a:r>
          </a:p>
          <a:p>
            <a:r>
              <a:rPr lang="en-US" dirty="0"/>
              <a:t>K</a:t>
            </a:r>
            <a:r>
              <a:rPr lang="en-US" dirty="0" smtClean="0"/>
              <a:t>nown </a:t>
            </a:r>
            <a:r>
              <a:rPr lang="en-US" dirty="0"/>
              <a:t>for her </a:t>
            </a:r>
            <a:r>
              <a:rPr lang="en-US" b="1" i="1" u="sng" dirty="0"/>
              <a:t>charcoal on Mylar (polyester film) drawings of cloud-inhabited </a:t>
            </a:r>
            <a:r>
              <a:rPr lang="en-US" b="1" i="1" u="sng" dirty="0" smtClean="0"/>
              <a:t>landscapes.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198" y="80052"/>
            <a:ext cx="8231466" cy="603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676" y="497540"/>
            <a:ext cx="1934136" cy="367834"/>
          </a:xfrm>
        </p:spPr>
        <p:txBody>
          <a:bodyPr>
            <a:normAutofit fontScale="90000"/>
          </a:bodyPr>
          <a:lstStyle/>
          <a:p>
            <a:r>
              <a:rPr lang="en-US" sz="2400" b="1" i="1" dirty="0"/>
              <a:t>Hilary Brac</a:t>
            </a:r>
            <a:r>
              <a:rPr lang="en-US" sz="2400" dirty="0"/>
              <a:t>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494" y="1573306"/>
            <a:ext cx="4222377" cy="5074304"/>
          </a:xfrm>
        </p:spPr>
        <p:txBody>
          <a:bodyPr/>
          <a:lstStyle/>
          <a:p>
            <a:r>
              <a:rPr lang="en-US" dirty="0"/>
              <a:t>She uses the </a:t>
            </a:r>
            <a:r>
              <a:rPr lang="en-US" b="1" i="1" u="sng" dirty="0"/>
              <a:t>reductive</a:t>
            </a:r>
            <a:r>
              <a:rPr lang="en-US" dirty="0"/>
              <a:t> manner by first darkening the entire surface with charcoal and then removing the medium with various hand-made tools, allowing the image to emerge through chance and intuition.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848" y="-17124"/>
            <a:ext cx="5308976" cy="687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5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22640</TotalTime>
  <Words>823</Words>
  <Application>Microsoft Macintosh PowerPoint</Application>
  <PresentationFormat>Widescreen</PresentationFormat>
  <Paragraphs>86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Calibri</vt:lpstr>
      <vt:lpstr>Calibri Light</vt:lpstr>
      <vt:lpstr>Arial</vt:lpstr>
      <vt:lpstr>Office Theme</vt:lpstr>
      <vt:lpstr>Reductive Charcoal Drawing</vt:lpstr>
      <vt:lpstr>Reductive Charcoal Drawing </vt:lpstr>
      <vt:lpstr>Reductive Charcoal Drawing </vt:lpstr>
      <vt:lpstr>Reductive Charcoal Drawing </vt:lpstr>
      <vt:lpstr>Mary Borgman </vt:lpstr>
      <vt:lpstr>Mary Borgman</vt:lpstr>
      <vt:lpstr>PowerPoint Presentation</vt:lpstr>
      <vt:lpstr>Hilary Brace</vt:lpstr>
      <vt:lpstr>Hilary Brace</vt:lpstr>
      <vt:lpstr>PowerPoint Presentation</vt:lpstr>
      <vt:lpstr>Value </vt:lpstr>
      <vt:lpstr>How To</vt:lpstr>
      <vt:lpstr>How To</vt:lpstr>
      <vt:lpstr>How To</vt:lpstr>
      <vt:lpstr>How To</vt:lpstr>
      <vt:lpstr>How To</vt:lpstr>
      <vt:lpstr>How To</vt:lpstr>
      <vt:lpstr>How To</vt:lpstr>
      <vt:lpstr>Things you will need for reductive charcoal drawings 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Reductive Charcoal Drawing</dc:title>
  <dc:creator>Clarkson,Jennifer A</dc:creator>
  <cp:lastModifiedBy>Jennifer Clarkson</cp:lastModifiedBy>
  <cp:revision>45</cp:revision>
  <cp:lastPrinted>2017-09-11T15:01:26Z</cp:lastPrinted>
  <dcterms:created xsi:type="dcterms:W3CDTF">2017-08-29T02:43:01Z</dcterms:created>
  <dcterms:modified xsi:type="dcterms:W3CDTF">2017-09-14T13:51:18Z</dcterms:modified>
</cp:coreProperties>
</file>