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sldIdLst>
    <p:sldId id="257" r:id="rId2"/>
    <p:sldId id="260" r:id="rId3"/>
    <p:sldId id="261" r:id="rId4"/>
    <p:sldId id="372" r:id="rId5"/>
    <p:sldId id="373" r:id="rId6"/>
    <p:sldId id="262" r:id="rId7"/>
    <p:sldId id="263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264" r:id="rId18"/>
    <p:sldId id="268" r:id="rId19"/>
    <p:sldId id="265" r:id="rId20"/>
    <p:sldId id="266" r:id="rId21"/>
    <p:sldId id="267" r:id="rId22"/>
    <p:sldId id="279" r:id="rId23"/>
    <p:sldId id="280" r:id="rId24"/>
    <p:sldId id="342" r:id="rId25"/>
    <p:sldId id="282" r:id="rId26"/>
    <p:sldId id="343" r:id="rId27"/>
    <p:sldId id="283" r:id="rId28"/>
    <p:sldId id="384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41" r:id="rId37"/>
    <p:sldId id="363" r:id="rId38"/>
    <p:sldId id="292" r:id="rId39"/>
    <p:sldId id="293" r:id="rId40"/>
    <p:sldId id="294" r:id="rId41"/>
    <p:sldId id="296" r:id="rId42"/>
    <p:sldId id="314" r:id="rId43"/>
    <p:sldId id="394" r:id="rId44"/>
    <p:sldId id="368" r:id="rId45"/>
    <p:sldId id="374" r:id="rId46"/>
    <p:sldId id="369" r:id="rId47"/>
    <p:sldId id="295" r:id="rId48"/>
    <p:sldId id="297" r:id="rId49"/>
    <p:sldId id="299" r:id="rId50"/>
    <p:sldId id="300" r:id="rId51"/>
    <p:sldId id="301" r:id="rId52"/>
    <p:sldId id="302" r:id="rId53"/>
    <p:sldId id="303" r:id="rId54"/>
    <p:sldId id="366" r:id="rId55"/>
    <p:sldId id="304" r:id="rId56"/>
    <p:sldId id="305" r:id="rId57"/>
    <p:sldId id="306" r:id="rId58"/>
    <p:sldId id="291" r:id="rId59"/>
    <p:sldId id="312" r:id="rId60"/>
    <p:sldId id="313" r:id="rId61"/>
    <p:sldId id="315" r:id="rId62"/>
    <p:sldId id="310" r:id="rId63"/>
    <p:sldId id="311" r:id="rId64"/>
    <p:sldId id="396" r:id="rId65"/>
    <p:sldId id="381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8" autoAdjust="0"/>
    <p:restoredTop sz="92034"/>
  </p:normalViewPr>
  <p:slideViewPr>
    <p:cSldViewPr snapToGrid="0" snapToObjects="1">
      <p:cViewPr>
        <p:scale>
          <a:sx n="74" d="100"/>
          <a:sy n="74" d="100"/>
        </p:scale>
        <p:origin x="221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4E297-9224-8E46-9AC2-FCE1312B0EED}" type="datetimeFigureOut">
              <a:rPr lang="en-US" smtClean="0"/>
              <a:t>8/25/17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8445-9D94-4449-87B0-325B7C1C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8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latin typeface="Calibri" charset="0"/>
              </a:rPr>
              <a:t>Day </a:t>
            </a:r>
            <a:r>
              <a:rPr lang="en-US" b="1" dirty="0">
                <a:latin typeface="Calibri" charset="0"/>
              </a:rPr>
              <a:t>1</a:t>
            </a:r>
            <a:r>
              <a:rPr lang="en-US" dirty="0">
                <a:latin typeface="Calibri" charset="0"/>
              </a:rPr>
              <a:t>-Intro, take notes (definition and artists names). </a:t>
            </a:r>
            <a:r>
              <a:rPr lang="en-US" dirty="0" smtClean="0">
                <a:latin typeface="Calibri" charset="0"/>
              </a:rPr>
              <a:t>Demo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- </a:t>
            </a:r>
            <a:r>
              <a:rPr lang="en-US" dirty="0">
                <a:latin typeface="Calibri" charset="0"/>
              </a:rPr>
              <a:t>students work, clean up, </a:t>
            </a:r>
            <a:r>
              <a:rPr lang="en-US" dirty="0" err="1">
                <a:latin typeface="Calibri" charset="0"/>
              </a:rPr>
              <a:t>quickwrite</a:t>
            </a:r>
            <a:r>
              <a:rPr lang="en-US" dirty="0">
                <a:latin typeface="Calibri" charset="0"/>
              </a:rPr>
              <a:t> as an exit ticket. </a:t>
            </a:r>
            <a:r>
              <a:rPr lang="en-US" b="1" dirty="0">
                <a:latin typeface="Calibri" charset="0"/>
              </a:rPr>
              <a:t>Day 2</a:t>
            </a:r>
            <a:r>
              <a:rPr lang="en-US" dirty="0">
                <a:latin typeface="Calibri" charset="0"/>
              </a:rPr>
              <a:t>-Students </a:t>
            </a:r>
            <a:r>
              <a:rPr lang="en-US" dirty="0" smtClean="0">
                <a:latin typeface="Calibri" charset="0"/>
              </a:rPr>
              <a:t>read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paragraphs </a:t>
            </a:r>
            <a:r>
              <a:rPr lang="en-US" dirty="0">
                <a:latin typeface="Calibri" charset="0"/>
              </a:rPr>
              <a:t>on </a:t>
            </a:r>
            <a:r>
              <a:rPr lang="en-US" dirty="0" err="1">
                <a:latin typeface="Calibri" charset="0"/>
              </a:rPr>
              <a:t>pg</a:t>
            </a:r>
            <a:r>
              <a:rPr lang="en-US" dirty="0">
                <a:latin typeface="Calibri" charset="0"/>
              </a:rPr>
              <a:t> 3 of scholastic magazine. Add to Cornell </a:t>
            </a:r>
            <a:r>
              <a:rPr lang="en-US" dirty="0" smtClean="0">
                <a:latin typeface="Calibri" charset="0"/>
              </a:rPr>
              <a:t>Notes-</a:t>
            </a:r>
            <a:r>
              <a:rPr lang="en-US" baseline="0" dirty="0" smtClean="0">
                <a:latin typeface="Calibri" charset="0"/>
              </a:rPr>
              <a:t> one question based off each paragraph. Discuss with person next to you- be ready to share out!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Formulate questions on left of notes. </a:t>
            </a:r>
            <a:endParaRPr lang="en-US" dirty="0" smtClean="0">
              <a:latin typeface="Calibri" charset="0"/>
            </a:endParaRPr>
          </a:p>
          <a:p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Day 3-Continue </a:t>
            </a:r>
            <a:r>
              <a:rPr lang="en-US" dirty="0">
                <a:latin typeface="Calibri" charset="0"/>
              </a:rPr>
              <a:t>working, end with a summary on Cornell Notes- turn in. </a:t>
            </a:r>
            <a:endParaRPr lang="en-US" dirty="0" smtClean="0">
              <a:latin typeface="Calibri" charset="0"/>
            </a:endParaRPr>
          </a:p>
          <a:p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3 days on Notes</a:t>
            </a:r>
            <a:endParaRPr lang="en-US" dirty="0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D6A5BBE9-657A-CF42-8675-F91D55B68A18}" type="slidenum">
              <a:rPr lang="en-US" sz="1200">
                <a:cs typeface="Arial" charset="0"/>
              </a:rPr>
              <a:pPr eaLnBrk="1" hangingPunct="1"/>
              <a:t>1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3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Review for another day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9C34FDF2-0FE7-744A-A0CB-6BD44C918BEE}" type="slidenum">
              <a:rPr lang="en-US" sz="1200">
                <a:cs typeface="Arial" charset="0"/>
              </a:rPr>
              <a:pPr eaLnBrk="1" hangingPunct="1"/>
              <a:t>22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61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96048364-0678-D647-A27B-D04302122E90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208463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68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Accompany this slide with OP Art Scholastic Magazine, pg. 3. Read paragraph 2. Then read last paragraph and illustrate it on the back.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5B405112-AAAB-6F4F-A1BF-8F90B97780E1}" type="slidenum">
              <a:rPr lang="en-US" sz="1200">
                <a:cs typeface="Arial" charset="0"/>
              </a:rPr>
              <a:pPr eaLnBrk="1" hangingPunct="1"/>
              <a:t>30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2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students do</a:t>
            </a:r>
            <a:r>
              <a:rPr lang="en-US" baseline="0" dirty="0" smtClean="0"/>
              <a:t> a cross-contour line drawing on their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D8445-9D94-4449-87B0-325B7C1CCAF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17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footage.shutterstock.com</a:t>
            </a:r>
            <a:r>
              <a:rPr lang="en-US" dirty="0" smtClean="0"/>
              <a:t>/clip-2894515-stock-footage-ntsc-close-up-on-president-benjamin-franklin-on-a-one-hundred-dollar-bill-loop.html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A8FBC-0E05-0E49-B0F6-6920F753D9A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98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www.op-art.co.uk</a:t>
            </a:r>
            <a:r>
              <a:rPr lang="en-US" dirty="0" smtClean="0"/>
              <a:t>/op-art-gallery/your-op-art/Op-Art-Bulging-Vertical-Stripes-Black-and-White-One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A8FBC-0E05-0E49-B0F6-6920F753D9A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97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students try to draw this using a ruler. Talk</a:t>
            </a:r>
            <a:r>
              <a:rPr lang="en-US" baseline="0" dirty="0" smtClean="0"/>
              <a:t> about the spacing of the black and white rectangles varying to create the illusion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A8FBC-0E05-0E49-B0F6-6920F753D9A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74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www.op-art.co.uk</a:t>
            </a:r>
            <a:r>
              <a:rPr lang="en-US" dirty="0" smtClean="0"/>
              <a:t>/op-art-gallery/</a:t>
            </a:r>
            <a:r>
              <a:rPr lang="en-US" dirty="0" err="1" smtClean="0"/>
              <a:t>bridget</a:t>
            </a:r>
            <a:r>
              <a:rPr lang="en-US" dirty="0" smtClean="0"/>
              <a:t>-riley/hesitate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A8FBC-0E05-0E49-B0F6-6920F753D9A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13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optometrist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6DEBCCC7-6F7E-E24A-B3E9-53273197CE9E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6702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Review for another day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9C34FDF2-0FE7-744A-A0CB-6BD44C918BEE}" type="slidenum">
              <a:rPr lang="en-US" sz="1200">
                <a:cs typeface="Arial" charset="0"/>
              </a:rPr>
              <a:pPr eaLnBrk="1" hangingPunct="1"/>
              <a:t>4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C94A52A4-F274-AD4C-B9D7-5E76BE29A563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208463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72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824DBE18-60E8-B848-917D-B9B6826F63F9}" type="slidenum">
              <a:rPr lang="en-US" sz="1200"/>
              <a:pPr eaLnBrk="1" hangingPunct="1"/>
              <a:t>9</a:t>
            </a:fld>
            <a:endParaRPr lang="en-US" sz="1200" dirty="0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208463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Bridget Riley</a:t>
            </a:r>
          </a:p>
        </p:txBody>
      </p:sp>
    </p:spTree>
    <p:extLst>
      <p:ext uri="{BB962C8B-B14F-4D97-AF65-F5344CB8AC3E}">
        <p14:creationId xmlns:p14="http://schemas.microsoft.com/office/powerpoint/2010/main" val="114244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A1CA5C88-649A-464A-A640-0B585B84C77F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208463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777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A51F73EF-A6D3-774E-9D42-A0EA66015F73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7975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00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CBAE2BA5-1538-044C-B5E1-ED193BE29150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208463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316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fld id="{96048364-0678-D647-A27B-D04302122E90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208463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4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83664-8364-A347-972B-D90B4294C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4160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9FE59-BF3D-F340-8553-0CAB3A1F9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09299"/>
      </p:ext>
    </p:extLst>
  </p:cSld>
  <p:clrMapOvr>
    <a:masterClrMapping/>
  </p:clrMapOvr>
  <p:transition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1881-62DE-1D4B-B421-0102987B4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51791"/>
      </p:ext>
    </p:extLst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3732D-9938-F949-A265-CACCDC3EC8F7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081AD-A025-3F4F-8C2D-1BA0309F5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hyperlink" Target="https://www.youtube.com/watch?v=YkEhDyhCTPk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181600"/>
            <a:ext cx="7620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eletype" charset="0"/>
              </a:rPr>
              <a:t>Using Contrasts</a:t>
            </a:r>
          </a:p>
        </p:txBody>
      </p:sp>
      <p:pic>
        <p:nvPicPr>
          <p:cNvPr id="19458" name="Picture 6" descr="036ca52fef54132eebae3960567e29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449888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5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/>
              <a:t>Op Art Artist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marL="331788" indent="-331788" eaLnBrk="1" hangingPunct="1">
              <a:buClr>
                <a:srgbClr val="0B0869"/>
              </a:buClr>
              <a:buFont typeface="Arial" charset="0"/>
              <a:buChar char="•"/>
              <a:tabLst>
                <a:tab pos="331788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/>
            </a:pPr>
            <a:r>
              <a:rPr lang="en-US" dirty="0" smtClean="0">
                <a:solidFill>
                  <a:srgbClr val="0B0869"/>
                </a:solidFill>
              </a:rPr>
              <a:t>Bridget Riley</a:t>
            </a:r>
          </a:p>
          <a:p>
            <a:pPr marL="331788" indent="-331788" eaLnBrk="1" hangingPunct="1">
              <a:buClr>
                <a:srgbClr val="0B0869"/>
              </a:buClr>
              <a:buFont typeface="Arial" charset="0"/>
              <a:buChar char="•"/>
              <a:tabLst>
                <a:tab pos="331788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/>
            </a:pPr>
            <a:r>
              <a:rPr lang="en-US" dirty="0" smtClean="0">
                <a:solidFill>
                  <a:srgbClr val="0B0869"/>
                </a:solidFill>
              </a:rPr>
              <a:t>Richard Anuszkiewicz</a:t>
            </a:r>
          </a:p>
          <a:p>
            <a:pPr marL="331788" indent="-331788" eaLnBrk="1" hangingPunct="1">
              <a:buClr>
                <a:srgbClr val="0B0869"/>
              </a:buClr>
              <a:buFont typeface="Arial" charset="0"/>
              <a:buChar char="•"/>
              <a:tabLst>
                <a:tab pos="331788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/>
            </a:pPr>
            <a:r>
              <a:rPr lang="en-US" dirty="0" smtClean="0">
                <a:solidFill>
                  <a:srgbClr val="0B0869"/>
                </a:solidFill>
              </a:rPr>
              <a:t>Victor </a:t>
            </a:r>
            <a:r>
              <a:rPr lang="en-US" dirty="0" err="1" smtClean="0">
                <a:solidFill>
                  <a:srgbClr val="0B0869"/>
                </a:solidFill>
              </a:rPr>
              <a:t>Vasarley</a:t>
            </a:r>
            <a:endParaRPr lang="en-US" dirty="0" smtClean="0">
              <a:solidFill>
                <a:srgbClr val="0B0869"/>
              </a:solidFill>
            </a:endParaRPr>
          </a:p>
          <a:p>
            <a:pPr marL="331788" indent="-331788" eaLnBrk="1" hangingPunct="1">
              <a:buClrTx/>
              <a:buFontTx/>
              <a:buNone/>
              <a:tabLst>
                <a:tab pos="331788" algn="l"/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/>
            </a:pPr>
            <a:endParaRPr lang="en-US" dirty="0" smtClean="0">
              <a:solidFill>
                <a:srgbClr val="0B0869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742363" cy="65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mon3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263" y="381000"/>
            <a:ext cx="927258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572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US" sz="4400" smtClean="0"/>
              <a:t>Bridget Riley</a:t>
            </a:r>
          </a:p>
        </p:txBody>
      </p:sp>
      <p:pic>
        <p:nvPicPr>
          <p:cNvPr id="43010" name="Picture 1" descr="mon1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28575"/>
            <a:ext cx="50673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Los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163" y="0"/>
            <a:ext cx="7404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7107" name="Picture 5" descr="TE2005 2-012 Vasarely by watz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914400" y="56388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cs typeface="Arial" charset="0"/>
              </a:rPr>
              <a:t>Victory Vasarely</a:t>
            </a:r>
          </a:p>
        </p:txBody>
      </p:sp>
    </p:spTree>
    <p:extLst>
      <p:ext uri="{BB962C8B-B14F-4D97-AF65-F5344CB8AC3E}">
        <p14:creationId xmlns:p14="http://schemas.microsoft.com/office/powerpoint/2010/main" val="1559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620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1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eletype" charset="0"/>
            </a:endParaRPr>
          </a:p>
        </p:txBody>
      </p:sp>
      <p:pic>
        <p:nvPicPr>
          <p:cNvPr id="49154" name="Picture 8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038" y="-4763"/>
            <a:ext cx="6862762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8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5438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C0C0C0"/>
                </a:solidFill>
                <a:latin typeface="Arial" charset="0"/>
              </a:rPr>
              <a:t>Op Art</a:t>
            </a:r>
            <a:endParaRPr lang="en-US" sz="2000" b="1" smtClean="0">
              <a:solidFill>
                <a:srgbClr val="C0C0C0"/>
              </a:solidFill>
              <a:latin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7772400" cy="1189038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There is an artist named </a:t>
            </a:r>
            <a:r>
              <a:rPr lang="en-US" sz="2400" b="1" i="1" u="sng" dirty="0" smtClean="0">
                <a:solidFill>
                  <a:srgbClr val="FFFF99"/>
                </a:solidFill>
                <a:latin typeface="Arial" charset="0"/>
              </a:rPr>
              <a:t>M.C. Escher</a:t>
            </a:r>
            <a:r>
              <a:rPr lang="en-US" sz="2400" b="1" i="1" u="sng" dirty="0" smtClean="0">
                <a:solidFill>
                  <a:srgbClr val="CCFFCC"/>
                </a:solidFill>
                <a:latin typeface="Arial" charset="0"/>
              </a:rPr>
              <a:t> who is famous for his use of tessellations.</a:t>
            </a:r>
          </a:p>
        </p:txBody>
      </p:sp>
      <p:pic>
        <p:nvPicPr>
          <p:cNvPr id="30723" name="Picture 5" descr="C:\Documents and Settings\aubele\Desktop\esch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C:\Documents and Settings\aubele\Desktop\esch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220980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C:\Documents and Settings\aubele\Desktop\self-portra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514600"/>
            <a:ext cx="223043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C:\Documents and Settings\aubele\Desktop\esch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724400"/>
            <a:ext cx="2279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9" descr="C:\Documents and Settings\aubele\Desktop\escher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4419600"/>
            <a:ext cx="22098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73507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encoun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228600"/>
            <a:ext cx="8027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M.C. Escher is famous for his use of tessellations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45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es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388" y="0"/>
            <a:ext cx="508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298" y="1104181"/>
            <a:ext cx="32780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M.C Escher is a </a:t>
            </a:r>
            <a:r>
              <a:rPr lang="en-US" sz="3600" u="sng" dirty="0" smtClean="0"/>
              <a:t>mathematically inclined artist </a:t>
            </a:r>
            <a:r>
              <a:rPr lang="en-US" sz="3600" dirty="0" smtClean="0"/>
              <a:t>who worked </a:t>
            </a:r>
            <a:r>
              <a:rPr lang="en-US" sz="3600" u="sng" dirty="0" smtClean="0"/>
              <a:t>between the Surrealist art movement and Op Art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8294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-339824" y="473075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Teletype" charset="0"/>
              </a:rPr>
              <a:t>What is </a:t>
            </a:r>
            <a:r>
              <a:rPr lang="ja-JP" altLang="en-US" sz="4000" dirty="0" smtClean="0">
                <a:latin typeface="Arial"/>
              </a:rPr>
              <a:t>“</a:t>
            </a:r>
            <a:r>
              <a:rPr lang="en-US" sz="4000" dirty="0" smtClean="0">
                <a:latin typeface="Teletype" charset="0"/>
              </a:rPr>
              <a:t>Op</a:t>
            </a:r>
            <a:r>
              <a:rPr lang="ja-JP" altLang="en-US" sz="4000" dirty="0" smtClean="0">
                <a:latin typeface="Arial"/>
              </a:rPr>
              <a:t>”</a:t>
            </a:r>
            <a:r>
              <a:rPr lang="en-US" sz="4000" dirty="0" smtClean="0">
                <a:latin typeface="Teletype" charset="0"/>
              </a:rPr>
              <a:t> Art?</a:t>
            </a:r>
            <a:br>
              <a:rPr lang="en-US" sz="4000" dirty="0" smtClean="0">
                <a:latin typeface="Teletype" charset="0"/>
              </a:rPr>
            </a:br>
            <a:endParaRPr lang="en-US" sz="4000" dirty="0" smtClean="0">
              <a:latin typeface="Teletype" charset="0"/>
            </a:endParaRPr>
          </a:p>
        </p:txBody>
      </p:sp>
      <p:pic>
        <p:nvPicPr>
          <p:cNvPr id="6151" name="Picture 7" descr="MCj0403893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0" y="533400"/>
            <a:ext cx="1866900" cy="19319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8" descr="j009007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0" y="2743200"/>
            <a:ext cx="2363788" cy="29337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0" name="Picture 4" descr="illusio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3434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74295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print-gall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26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5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PROESC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-58738"/>
            <a:ext cx="588598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77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8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eletype" charset="0"/>
              </a:rPr>
              <a:t>What is </a:t>
            </a:r>
            <a:r>
              <a:rPr lang="ja-JP" altLang="en-US" smtClean="0">
                <a:latin typeface="Arial"/>
              </a:rPr>
              <a:t>“</a:t>
            </a:r>
            <a:r>
              <a:rPr lang="en-US" smtClean="0">
                <a:latin typeface="Teletype" charset="0"/>
              </a:rPr>
              <a:t>Op Art?</a:t>
            </a:r>
            <a:r>
              <a:rPr lang="ja-JP" altLang="en-US" smtClean="0">
                <a:latin typeface="Arial"/>
              </a:rPr>
              <a:t>”</a:t>
            </a:r>
            <a:endParaRPr lang="en-US" smtClean="0">
              <a:latin typeface="Teletype" charset="0"/>
            </a:endParaRPr>
          </a:p>
        </p:txBody>
      </p:sp>
      <p:sp>
        <p:nvSpPr>
          <p:cNvPr id="11281" name="Rectangle 17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200" smtClean="0"/>
          </a:p>
        </p:txBody>
      </p:sp>
      <p:pic>
        <p:nvPicPr>
          <p:cNvPr id="52227" name="Picture 18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1904999"/>
            <a:ext cx="7016750" cy="467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220816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8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eletype" charset="0"/>
              </a:rPr>
              <a:t>What is </a:t>
            </a:r>
            <a:r>
              <a:rPr lang="ja-JP" altLang="en-US" smtClean="0">
                <a:latin typeface="Arial"/>
              </a:rPr>
              <a:t>“</a:t>
            </a:r>
            <a:r>
              <a:rPr lang="en-US" smtClean="0">
                <a:latin typeface="Teletype" charset="0"/>
              </a:rPr>
              <a:t>Op Art?</a:t>
            </a:r>
            <a:r>
              <a:rPr lang="ja-JP" altLang="en-US" smtClean="0">
                <a:latin typeface="Arial"/>
              </a:rPr>
              <a:t>”</a:t>
            </a:r>
            <a:endParaRPr lang="en-US" smtClean="0">
              <a:latin typeface="Teletype" charset="0"/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304800" y="1828800"/>
            <a:ext cx="32004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When something plays tricks on your eyes</a:t>
            </a:r>
            <a:br>
              <a:rPr lang="en-US" sz="2400" b="1" dirty="0" smtClean="0">
                <a:solidFill>
                  <a:srgbClr val="CCFFCC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it is called an </a:t>
            </a:r>
            <a:r>
              <a:rPr lang="en-US" sz="2400" b="1" dirty="0" smtClean="0">
                <a:solidFill>
                  <a:srgbClr val="FFFF99"/>
                </a:solidFill>
                <a:latin typeface="Arial" charset="0"/>
              </a:rPr>
              <a:t>Op</a:t>
            </a: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tical Illusion…</a:t>
            </a:r>
            <a:br>
              <a:rPr lang="en-US" sz="2400" b="1" dirty="0" smtClean="0">
                <a:solidFill>
                  <a:srgbClr val="CCFFCC"/>
                </a:solidFill>
                <a:latin typeface="Arial" charset="0"/>
              </a:rPr>
            </a:br>
            <a:endParaRPr lang="en-US" sz="2400" b="1" dirty="0" smtClean="0">
              <a:solidFill>
                <a:srgbClr val="CCFFCC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u="sng" dirty="0" smtClean="0">
                <a:solidFill>
                  <a:srgbClr val="FFFF99"/>
                </a:solidFill>
                <a:latin typeface="Arial" charset="0"/>
              </a:rPr>
              <a:t>Op Art</a:t>
            </a:r>
            <a:r>
              <a:rPr lang="en-US" sz="2400" b="1" u="sng" dirty="0" smtClean="0">
                <a:solidFill>
                  <a:srgbClr val="CCFFCC"/>
                </a:solidFill>
                <a:latin typeface="Arial" charset="0"/>
              </a:rPr>
              <a:t> is artwork that plays tricks on our eyes.</a:t>
            </a:r>
            <a:endParaRPr lang="en-US" sz="2400" b="1" u="sng" dirty="0">
              <a:solidFill>
                <a:srgbClr val="CCFFCC"/>
              </a:solidFill>
              <a:latin typeface="Arial" charset="0"/>
            </a:endParaRPr>
          </a:p>
        </p:txBody>
      </p:sp>
      <p:sp>
        <p:nvSpPr>
          <p:cNvPr id="11281" name="Rectangle 17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200" smtClean="0"/>
          </a:p>
        </p:txBody>
      </p:sp>
      <p:pic>
        <p:nvPicPr>
          <p:cNvPr id="54276" name="Picture 18" descr="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5257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4551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Los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7817" y="701076"/>
            <a:ext cx="6494860" cy="601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5944" y="235165"/>
            <a:ext cx="58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 is famous for making Op Art that looks like it is moving?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473075"/>
            <a:ext cx="8153400" cy="8223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Teletype" charset="0"/>
              </a:rPr>
              <a:t>Op Art is ??? Which one???</a:t>
            </a:r>
            <a:r>
              <a:rPr lang="en-US" sz="4000" dirty="0" smtClean="0"/>
              <a:t>. 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33400" y="1752600"/>
            <a:ext cx="4191000" cy="4495800"/>
          </a:xfrm>
        </p:spPr>
        <p:txBody>
          <a:bodyPr/>
          <a:lstStyle/>
          <a:p>
            <a:pPr marL="514350" indent="-514350" eaLnBrk="1" hangingPunct="1">
              <a:defRPr/>
            </a:pPr>
            <a:r>
              <a:rPr lang="en-US" sz="2700" dirty="0" smtClean="0">
                <a:latin typeface="Teletype" charset="0"/>
              </a:rPr>
              <a:t>Optical Art is a mathematically-themed form of </a:t>
            </a:r>
          </a:p>
          <a:p>
            <a:pPr marL="914400" lvl="1" indent="-514350">
              <a:defRPr/>
            </a:pPr>
            <a:r>
              <a:rPr lang="en-US" sz="2300" dirty="0" smtClean="0">
                <a:latin typeface="Teletype" charset="0"/>
              </a:rPr>
              <a:t>Representational?</a:t>
            </a:r>
          </a:p>
          <a:p>
            <a:pPr marL="914400" lvl="1" indent="-514350">
              <a:defRPr/>
            </a:pPr>
            <a:r>
              <a:rPr lang="en-US" sz="2300" dirty="0" smtClean="0">
                <a:latin typeface="Teletype" charset="0"/>
              </a:rPr>
              <a:t>Symbolic?</a:t>
            </a:r>
            <a:endParaRPr lang="en-US" sz="2300" dirty="0">
              <a:latin typeface="Teletype" charset="0"/>
            </a:endParaRPr>
          </a:p>
          <a:p>
            <a:pPr marL="914400" lvl="1" indent="-514350">
              <a:defRPr/>
            </a:pPr>
            <a:r>
              <a:rPr lang="en-US" sz="2300" dirty="0" smtClean="0">
                <a:latin typeface="Teletype" charset="0"/>
              </a:rPr>
              <a:t>Abstract art? </a:t>
            </a:r>
          </a:p>
          <a:p>
            <a:pPr marL="876300" lvl="1" indent="-419100" eaLnBrk="1" hangingPunct="1">
              <a:buFont typeface="Wingdings" charset="0"/>
              <a:buNone/>
              <a:defRPr/>
            </a:pPr>
            <a:endParaRPr lang="en-US" sz="2200" dirty="0" smtClean="0">
              <a:latin typeface="Teletype" charset="0"/>
            </a:endParaRPr>
          </a:p>
        </p:txBody>
      </p:sp>
      <p:pic>
        <p:nvPicPr>
          <p:cNvPr id="9223" name="Picture 7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33550"/>
            <a:ext cx="4038600" cy="4038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6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473075"/>
            <a:ext cx="8153400" cy="8223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Teletype" charset="0"/>
              </a:rPr>
              <a:t>Op Art is a form of </a:t>
            </a:r>
            <a:r>
              <a:rPr lang="en-US" sz="4000" u="sng" dirty="0" smtClean="0">
                <a:latin typeface="Teletype" charset="0"/>
              </a:rPr>
              <a:t>Abstract Art</a:t>
            </a:r>
            <a:r>
              <a:rPr lang="en-US" sz="4000" dirty="0" smtClean="0"/>
              <a:t>. 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33400" y="1752600"/>
            <a:ext cx="4191000" cy="4495800"/>
          </a:xfrm>
        </p:spPr>
        <p:txBody>
          <a:bodyPr/>
          <a:lstStyle/>
          <a:p>
            <a:pPr marL="514350" indent="-514350" eaLnBrk="1" hangingPunct="1">
              <a:defRPr/>
            </a:pPr>
            <a:r>
              <a:rPr lang="en-US" sz="2700" dirty="0" smtClean="0">
                <a:latin typeface="Teletype" charset="0"/>
              </a:rPr>
              <a:t>Optical Art is a mathematically-themed form of </a:t>
            </a:r>
          </a:p>
          <a:p>
            <a:pPr marL="914400" lvl="1" indent="-514350">
              <a:defRPr/>
            </a:pPr>
            <a:r>
              <a:rPr lang="en-US" sz="2300" dirty="0" smtClean="0">
                <a:latin typeface="Teletype" charset="0"/>
              </a:rPr>
              <a:t>Representational?</a:t>
            </a:r>
          </a:p>
          <a:p>
            <a:pPr marL="914400" lvl="1" indent="-514350">
              <a:defRPr/>
            </a:pPr>
            <a:r>
              <a:rPr lang="en-US" sz="2300" dirty="0" smtClean="0">
                <a:latin typeface="Teletype" charset="0"/>
              </a:rPr>
              <a:t>Symbolic?</a:t>
            </a:r>
            <a:endParaRPr lang="en-US" sz="2300" dirty="0">
              <a:latin typeface="Teletype" charset="0"/>
            </a:endParaRPr>
          </a:p>
          <a:p>
            <a:pPr marL="914400" lvl="1" indent="-514350">
              <a:defRPr/>
            </a:pPr>
            <a:r>
              <a:rPr lang="en-US" sz="3200" b="1" u="sng" dirty="0" smtClean="0">
                <a:latin typeface="Teletype" charset="0"/>
              </a:rPr>
              <a:t>Abstract art</a:t>
            </a:r>
          </a:p>
          <a:p>
            <a:pPr marL="876300" lvl="1" indent="-419100" eaLnBrk="1" hangingPunct="1">
              <a:buFont typeface="Wingdings" charset="0"/>
              <a:buNone/>
              <a:defRPr/>
            </a:pPr>
            <a:endParaRPr lang="en-US" sz="2200" dirty="0" smtClean="0">
              <a:latin typeface="Teletype" charset="0"/>
            </a:endParaRPr>
          </a:p>
        </p:txBody>
      </p:sp>
      <p:pic>
        <p:nvPicPr>
          <p:cNvPr id="9223" name="Picture 7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33550"/>
            <a:ext cx="4038600" cy="4038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9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8223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u="sng" dirty="0" smtClean="0">
                <a:latin typeface="Teletype" charset="0"/>
              </a:rPr>
              <a:t>Op Art is </a:t>
            </a:r>
            <a:r>
              <a:rPr lang="en-US" sz="4000" b="1" i="1" u="sng" dirty="0" smtClean="0">
                <a:latin typeface="Teletype" charset="0"/>
              </a:rPr>
              <a:t>which kind </a:t>
            </a:r>
            <a:r>
              <a:rPr lang="en-US" sz="4000" i="1" u="sng" dirty="0" smtClean="0">
                <a:latin typeface="Teletype" charset="0"/>
              </a:rPr>
              <a:t>of </a:t>
            </a:r>
            <a:r>
              <a:rPr lang="en-US" sz="4000" u="sng" dirty="0" smtClean="0">
                <a:latin typeface="Teletype" charset="0"/>
              </a:rPr>
              <a:t>Abstract Art</a:t>
            </a:r>
            <a:r>
              <a:rPr lang="en-US" sz="4000" b="1" u="sng" dirty="0"/>
              <a:t>?</a:t>
            </a:r>
            <a:r>
              <a:rPr lang="en-US" sz="4000" b="1" u="sng" dirty="0" smtClean="0"/>
              <a:t> 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33400" y="1066800"/>
            <a:ext cx="4191000" cy="4495800"/>
          </a:xfrm>
        </p:spPr>
        <p:txBody>
          <a:bodyPr/>
          <a:lstStyle/>
          <a:p>
            <a:pPr marL="514350" indent="-514350" eaLnBrk="1" hangingPunct="1">
              <a:defRPr/>
            </a:pPr>
            <a:r>
              <a:rPr lang="en-US" sz="2700" dirty="0" smtClean="0">
                <a:latin typeface="Teletype" charset="0"/>
              </a:rPr>
              <a:t>Optical Art is a mathematically-themed form of </a:t>
            </a:r>
            <a:r>
              <a:rPr lang="en-US" sz="2700" u="sng" dirty="0" smtClean="0">
                <a:latin typeface="Teletype" charset="0"/>
              </a:rPr>
              <a:t>Abstract art. </a:t>
            </a:r>
          </a:p>
          <a:p>
            <a:pPr marL="514350" indent="-514350" eaLnBrk="1" hangingPunct="1">
              <a:defRPr/>
            </a:pPr>
            <a:r>
              <a:rPr lang="en-US" sz="2700" dirty="0" smtClean="0">
                <a:latin typeface="Teletype" charset="0"/>
              </a:rPr>
              <a:t>There are 2 kinds of abstract art.</a:t>
            </a:r>
          </a:p>
          <a:p>
            <a:pPr marL="876300" lvl="1" indent="-419100" eaLnBrk="1" hangingPunct="1">
              <a:buFont typeface="Wingdings" charset="0"/>
              <a:buAutoNum type="arabicPeriod"/>
              <a:defRPr/>
            </a:pPr>
            <a:r>
              <a:rPr lang="en-US" sz="2200" b="1" i="1" u="sng" dirty="0" smtClean="0">
                <a:latin typeface="Teletype" charset="0"/>
              </a:rPr>
              <a:t>Objective</a:t>
            </a:r>
            <a:r>
              <a:rPr lang="en-US" sz="2200" dirty="0" smtClean="0">
                <a:latin typeface="Teletype" charset="0"/>
              </a:rPr>
              <a:t> (representational)</a:t>
            </a:r>
          </a:p>
          <a:p>
            <a:pPr marL="876300" lvl="1" indent="-419100" eaLnBrk="1" hangingPunct="1">
              <a:buFont typeface="Wingdings" charset="0"/>
              <a:buAutoNum type="arabicPeriod"/>
              <a:defRPr/>
            </a:pPr>
            <a:r>
              <a:rPr lang="en-US" sz="2200" b="1" i="1" u="sng" dirty="0" smtClean="0">
                <a:latin typeface="Teletype" charset="0"/>
              </a:rPr>
              <a:t>Non-Objective </a:t>
            </a:r>
            <a:r>
              <a:rPr lang="en-US" sz="2200" dirty="0" smtClean="0">
                <a:latin typeface="Teletype" charset="0"/>
              </a:rPr>
              <a:t>(non-representational)</a:t>
            </a:r>
          </a:p>
          <a:p>
            <a:pPr marL="876300" lvl="1" indent="-419100" eaLnBrk="1" hangingPunct="1">
              <a:buFont typeface="Wingdings" charset="0"/>
              <a:buNone/>
              <a:defRPr/>
            </a:pPr>
            <a:endParaRPr lang="en-US" sz="2200" dirty="0" smtClean="0">
              <a:latin typeface="Teletype" charset="0"/>
            </a:endParaRPr>
          </a:p>
        </p:txBody>
      </p:sp>
      <p:pic>
        <p:nvPicPr>
          <p:cNvPr id="9223" name="Picture 7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33550"/>
            <a:ext cx="4038600" cy="4038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7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7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8223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u="sng" dirty="0" smtClean="0">
                <a:latin typeface="Teletype" charset="0"/>
              </a:rPr>
              <a:t>Op Art is </a:t>
            </a:r>
            <a:r>
              <a:rPr lang="en-US" sz="4000" b="1" i="1" u="sng" dirty="0" smtClean="0">
                <a:latin typeface="Teletype" charset="0"/>
              </a:rPr>
              <a:t>which kind </a:t>
            </a:r>
            <a:r>
              <a:rPr lang="en-US" sz="4000" i="1" u="sng" dirty="0" smtClean="0">
                <a:latin typeface="Teletype" charset="0"/>
              </a:rPr>
              <a:t>of </a:t>
            </a:r>
            <a:r>
              <a:rPr lang="en-US" sz="4000" u="sng" dirty="0" smtClean="0">
                <a:latin typeface="Teletype" charset="0"/>
              </a:rPr>
              <a:t>Abstract Art</a:t>
            </a:r>
            <a:r>
              <a:rPr lang="en-US" sz="4000" b="1" u="sng" dirty="0"/>
              <a:t>?</a:t>
            </a:r>
            <a:r>
              <a:rPr lang="en-US" sz="4000" b="1" u="sng" dirty="0" smtClean="0"/>
              <a:t> 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33400" y="1066800"/>
            <a:ext cx="4191000" cy="4495800"/>
          </a:xfrm>
        </p:spPr>
        <p:txBody>
          <a:bodyPr/>
          <a:lstStyle/>
          <a:p>
            <a:pPr marL="514350" indent="-514350" eaLnBrk="1" hangingPunct="1">
              <a:defRPr/>
            </a:pPr>
            <a:r>
              <a:rPr lang="en-US" sz="2700" dirty="0" smtClean="0">
                <a:latin typeface="Teletype" charset="0"/>
              </a:rPr>
              <a:t>Optical Art is a mathematically-themed form of </a:t>
            </a:r>
            <a:r>
              <a:rPr lang="en-US" sz="2700" u="sng" dirty="0" smtClean="0">
                <a:latin typeface="Teletype" charset="0"/>
              </a:rPr>
              <a:t>Abstract art. </a:t>
            </a:r>
          </a:p>
          <a:p>
            <a:pPr marL="514350" indent="-514350" eaLnBrk="1" hangingPunct="1">
              <a:defRPr/>
            </a:pPr>
            <a:r>
              <a:rPr lang="en-US" sz="2700" dirty="0" smtClean="0">
                <a:latin typeface="Teletype" charset="0"/>
              </a:rPr>
              <a:t>There are 2 kinds of abstract art.</a:t>
            </a:r>
          </a:p>
          <a:p>
            <a:pPr marL="876300" lvl="1" indent="-419100" eaLnBrk="1" hangingPunct="1">
              <a:buFont typeface="Wingdings" charset="0"/>
              <a:buAutoNum type="arabicPeriod"/>
              <a:defRPr/>
            </a:pPr>
            <a:r>
              <a:rPr lang="en-US" sz="2200" b="1" i="1" dirty="0" smtClean="0">
                <a:latin typeface="Teletype" charset="0"/>
              </a:rPr>
              <a:t>Objective</a:t>
            </a:r>
            <a:r>
              <a:rPr lang="en-US" sz="2200" dirty="0" smtClean="0">
                <a:latin typeface="Teletype" charset="0"/>
              </a:rPr>
              <a:t> (representational)</a:t>
            </a:r>
          </a:p>
          <a:p>
            <a:pPr marL="876300" lvl="1" indent="-419100" eaLnBrk="1" hangingPunct="1">
              <a:buFont typeface="Wingdings" charset="0"/>
              <a:buAutoNum type="arabicPeriod"/>
              <a:defRPr/>
            </a:pPr>
            <a:r>
              <a:rPr lang="en-US" sz="2200" b="1" i="1" u="sng" dirty="0" smtClean="0">
                <a:latin typeface="Teletype" charset="0"/>
              </a:rPr>
              <a:t>Non-Objective </a:t>
            </a:r>
            <a:r>
              <a:rPr lang="en-US" sz="2200" dirty="0" smtClean="0">
                <a:latin typeface="Teletype" charset="0"/>
              </a:rPr>
              <a:t>(non-representational)</a:t>
            </a:r>
          </a:p>
          <a:p>
            <a:pPr marL="876300" lvl="1" indent="-419100" eaLnBrk="1" hangingPunct="1">
              <a:buFont typeface="Wingdings" charset="0"/>
              <a:buNone/>
              <a:defRPr/>
            </a:pPr>
            <a:endParaRPr lang="en-US" sz="2200" dirty="0" smtClean="0">
              <a:latin typeface="Teletype" charset="0"/>
            </a:endParaRPr>
          </a:p>
        </p:txBody>
      </p:sp>
      <p:pic>
        <p:nvPicPr>
          <p:cNvPr id="9223" name="Picture 7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33550"/>
            <a:ext cx="4038600" cy="4038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7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8223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u="sng" dirty="0" smtClean="0">
                <a:latin typeface="Teletype" charset="0"/>
              </a:rPr>
              <a:t>Op Art is Abstract Art</a:t>
            </a:r>
            <a:r>
              <a:rPr lang="en-US" sz="4000" b="1" u="sng" dirty="0" smtClean="0"/>
              <a:t>. 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33400" y="1066800"/>
            <a:ext cx="4191000" cy="4495800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defRPr/>
            </a:pPr>
            <a:r>
              <a:rPr lang="en-US" sz="2700" dirty="0" smtClean="0">
                <a:latin typeface="Teletype" charset="0"/>
              </a:rPr>
              <a:t>Optical Art is a mathematically-themed form of </a:t>
            </a:r>
            <a:r>
              <a:rPr lang="en-US" sz="2700" u="sng" dirty="0" smtClean="0">
                <a:latin typeface="Teletype" charset="0"/>
              </a:rPr>
              <a:t>Abstract art. </a:t>
            </a:r>
          </a:p>
          <a:p>
            <a:pPr marL="514350" indent="-514350" eaLnBrk="1" hangingPunct="1">
              <a:defRPr/>
            </a:pPr>
            <a:r>
              <a:rPr lang="en-US" sz="2700" dirty="0" smtClean="0">
                <a:latin typeface="Teletype" charset="0"/>
              </a:rPr>
              <a:t>There are 2 kinds of abstract art.</a:t>
            </a:r>
          </a:p>
          <a:p>
            <a:pPr marL="876300" lvl="1" indent="-419100" eaLnBrk="1" hangingPunct="1">
              <a:buFont typeface="Wingdings" charset="0"/>
              <a:buAutoNum type="arabicPeriod"/>
              <a:defRPr/>
            </a:pPr>
            <a:r>
              <a:rPr lang="en-US" sz="2200" dirty="0" smtClean="0">
                <a:latin typeface="Teletype" charset="0"/>
              </a:rPr>
              <a:t>Objective (representational)</a:t>
            </a:r>
          </a:p>
          <a:p>
            <a:pPr marL="876300" lvl="1" indent="-419100" eaLnBrk="1" hangingPunct="1">
              <a:buFont typeface="Wingdings" charset="0"/>
              <a:buAutoNum type="arabicPeriod"/>
              <a:defRPr/>
            </a:pPr>
            <a:r>
              <a:rPr lang="en-US" sz="2200" dirty="0" smtClean="0">
                <a:latin typeface="Teletype" charset="0"/>
              </a:rPr>
              <a:t>Non-Objective (non-representational)</a:t>
            </a:r>
          </a:p>
          <a:p>
            <a:pPr marL="514350" indent="-514350" eaLnBrk="1" hangingPunct="1">
              <a:defRPr/>
            </a:pPr>
            <a:r>
              <a:rPr lang="en-US" sz="2700" dirty="0" smtClean="0">
                <a:latin typeface="Teletype" charset="0"/>
              </a:rPr>
              <a:t>What kind of abstract art is Bridget Riley known for?</a:t>
            </a:r>
          </a:p>
          <a:p>
            <a:pPr marL="876300" lvl="1" indent="-419100" eaLnBrk="1" hangingPunct="1">
              <a:buFont typeface="Wingdings" charset="0"/>
              <a:buNone/>
              <a:defRPr/>
            </a:pPr>
            <a:endParaRPr lang="en-US" sz="2200" dirty="0" smtClean="0">
              <a:latin typeface="Teletype" charset="0"/>
            </a:endParaRPr>
          </a:p>
        </p:txBody>
      </p:sp>
      <p:pic>
        <p:nvPicPr>
          <p:cNvPr id="9223" name="Picture 7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33550"/>
            <a:ext cx="4038600" cy="4038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9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-989012" y="473075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Teletype" charset="0"/>
              </a:rPr>
              <a:t>What is </a:t>
            </a:r>
            <a:r>
              <a:rPr lang="ja-JP" altLang="en-US" sz="4000" dirty="0" smtClean="0">
                <a:latin typeface="Arial"/>
              </a:rPr>
              <a:t>“</a:t>
            </a:r>
            <a:r>
              <a:rPr lang="en-US" sz="4000" dirty="0" smtClean="0">
                <a:latin typeface="Teletype" charset="0"/>
              </a:rPr>
              <a:t>Op</a:t>
            </a:r>
            <a:r>
              <a:rPr lang="ja-JP" altLang="en-US" sz="4000" dirty="0" smtClean="0">
                <a:latin typeface="Arial"/>
              </a:rPr>
              <a:t>”</a:t>
            </a:r>
            <a:r>
              <a:rPr lang="en-US" sz="4000" dirty="0" smtClean="0">
                <a:latin typeface="Teletype" charset="0"/>
              </a:rPr>
              <a:t> Art?</a:t>
            </a:r>
            <a:br>
              <a:rPr lang="en-US" sz="4000" dirty="0" smtClean="0">
                <a:latin typeface="Teletype" charset="0"/>
              </a:rPr>
            </a:br>
            <a:endParaRPr lang="en-US" sz="4000" dirty="0" smtClean="0">
              <a:latin typeface="Teletype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z="2700" i="1" u="sng" dirty="0" smtClean="0">
                <a:latin typeface="Arial"/>
              </a:rPr>
              <a:t>“</a:t>
            </a:r>
            <a:r>
              <a:rPr lang="en-US" sz="2700" i="1" u="sng" dirty="0" smtClean="0">
                <a:latin typeface="Teletype" charset="0"/>
              </a:rPr>
              <a:t>Op</a:t>
            </a:r>
            <a:r>
              <a:rPr lang="ja-JP" altLang="en-US" sz="2700" i="1" u="sng" dirty="0" smtClean="0">
                <a:latin typeface="Arial"/>
              </a:rPr>
              <a:t>”</a:t>
            </a:r>
            <a:r>
              <a:rPr lang="en-US" sz="2700" i="1" u="sng" dirty="0" smtClean="0">
                <a:latin typeface="Teletype" charset="0"/>
              </a:rPr>
              <a:t> is short for optical</a:t>
            </a:r>
            <a:r>
              <a:rPr lang="en-US" sz="2700" dirty="0" smtClean="0">
                <a:latin typeface="Teletype" charset="0"/>
              </a:rPr>
              <a:t>.  Optical means having to do with the eye.  </a:t>
            </a:r>
          </a:p>
          <a:p>
            <a:pPr eaLnBrk="1" hangingPunct="1">
              <a:defRPr/>
            </a:pPr>
            <a:r>
              <a:rPr lang="en-US" sz="3600" dirty="0" smtClean="0">
                <a:latin typeface="Teletype" charset="0"/>
              </a:rPr>
              <a:t>What’s the fancy word for an eye doctor?</a:t>
            </a:r>
            <a:endParaRPr lang="en-US" sz="3600" dirty="0" smtClean="0"/>
          </a:p>
        </p:txBody>
      </p:sp>
      <p:pic>
        <p:nvPicPr>
          <p:cNvPr id="6151" name="Picture 7" descr="MCj0403893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0" y="533400"/>
            <a:ext cx="1866900" cy="19319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8" descr="j009007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2743200"/>
            <a:ext cx="2363788" cy="29337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8362" y="6228272"/>
            <a:ext cx="4940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www.youtube.com/watch?v=YkEhDyhCTPk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16283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-85263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1960</a:t>
            </a:r>
            <a:r>
              <a:rPr lang="ja-JP" altLang="en-US" sz="4000" dirty="0" smtClean="0">
                <a:latin typeface="Arial"/>
              </a:rPr>
              <a:t>’</a:t>
            </a:r>
            <a:r>
              <a:rPr lang="en-US" sz="4000" dirty="0" smtClean="0"/>
              <a:t>s </a:t>
            </a:r>
            <a:br>
              <a:rPr lang="en-US" sz="4000" dirty="0" smtClean="0"/>
            </a:br>
            <a:r>
              <a:rPr lang="en-US" sz="4000" dirty="0" smtClean="0"/>
              <a:t>beginnings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37338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700" dirty="0" smtClean="0"/>
              <a:t>What’s going on in the 1960’s?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934200" y="51816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Arial" charset="0"/>
              </a:rPr>
              <a:t>Breathe, 1962</a:t>
            </a:r>
          </a:p>
        </p:txBody>
      </p:sp>
      <p:pic>
        <p:nvPicPr>
          <p:cNvPr id="59396" name="Picture 8" descr="Bridget Riley, Breathe, 1966 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2949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7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328931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1960</a:t>
            </a:r>
            <a:r>
              <a:rPr lang="ja-JP" altLang="en-US" sz="4000" dirty="0" smtClean="0">
                <a:latin typeface="Arial"/>
              </a:rPr>
              <a:t>’</a:t>
            </a:r>
            <a:r>
              <a:rPr lang="en-US" sz="4000" dirty="0" smtClean="0"/>
              <a:t>s </a:t>
            </a:r>
            <a:br>
              <a:rPr lang="en-US" sz="4000" dirty="0" smtClean="0"/>
            </a:br>
            <a:r>
              <a:rPr lang="en-US" sz="4000" dirty="0" smtClean="0"/>
              <a:t>beginnings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191000" cy="4038600"/>
          </a:xfrm>
        </p:spPr>
        <p:txBody>
          <a:bodyPr>
            <a:normAutofit fontScale="92500"/>
          </a:bodyPr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/>
              <a:t>Revolution dealing with “social norms” clothing, music, etc.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/>
              <a:t>Vietnam War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/>
              <a:t>Antiwar protests, civil rights and women’s rights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/>
              <a:t>Teen begin to influence the culture.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/>
              <a:t>Created an “anything goes” mentality.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This time of overturning traditional values called for an art form that questioned perception as well.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200" dirty="0" smtClean="0"/>
          </a:p>
        </p:txBody>
      </p:sp>
      <p:pic>
        <p:nvPicPr>
          <p:cNvPr id="61443" name="Picture 8" descr="Bridget Riley, Breathe, 1966  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2949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975" y="685800"/>
            <a:ext cx="477202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43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5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D1282E"/>
                </a:solidFill>
              </a:rPr>
              <a:t>1960’s Fashion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495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700" dirty="0" smtClean="0"/>
              <a:t>Op art became popular with the public in a way that few art movements have been. The craze extended into fashion and design, and Op patterns appeared on everything from dresses to wallpaper. </a:t>
            </a:r>
          </a:p>
        </p:txBody>
      </p:sp>
      <p:pic>
        <p:nvPicPr>
          <p:cNvPr id="62467" name="Picture 7" descr="Brigitte%20Bauer_photog%20Rico%20Puhlmann_Op-Art%20Evening%20Dec%20'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030288"/>
            <a:ext cx="44196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2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Screen Shot 2013-08-15 at 9.40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6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Screen Shot 2013-08-15 at 9.40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5" descr="Screen Shot 2013-08-15 at 9.40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47117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Screen Shot 2013-08-15 at 9.40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5" descr="Screen Shot 2013-08-15 at 9.40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47117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Screen Shot 2013-08-15 at 9.40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662238"/>
            <a:ext cx="3810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3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encoun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228600"/>
            <a:ext cx="6465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WHO is famous for his use of tessellations?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26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5 at 7.18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73" y="83710"/>
            <a:ext cx="6529836" cy="6315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8419" y="330528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1378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3650" y="796790"/>
            <a:ext cx="3416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L I N E 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8276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are </a:t>
            </a:r>
            <a:r>
              <a:rPr lang="en-US" i="1" u="sng" dirty="0" smtClean="0"/>
              <a:t>cross-contour lines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828800"/>
            <a:ext cx="3505200" cy="40386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6563" name="Picture 4" descr="d3c9e39cf3a45be39d7bcc77b01b4a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970463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6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8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eletype" charset="0"/>
              </a:rPr>
              <a:t>What is </a:t>
            </a:r>
            <a:r>
              <a:rPr lang="ja-JP" altLang="en-US" smtClean="0">
                <a:latin typeface="Arial"/>
              </a:rPr>
              <a:t>“</a:t>
            </a:r>
            <a:r>
              <a:rPr lang="en-US" smtClean="0">
                <a:latin typeface="Teletype" charset="0"/>
              </a:rPr>
              <a:t>Op Art?</a:t>
            </a:r>
            <a:r>
              <a:rPr lang="ja-JP" altLang="en-US" smtClean="0">
                <a:latin typeface="Arial"/>
              </a:rPr>
              <a:t>”</a:t>
            </a:r>
            <a:endParaRPr lang="en-US" smtClean="0">
              <a:latin typeface="Teletype" charset="0"/>
            </a:endParaRPr>
          </a:p>
        </p:txBody>
      </p:sp>
      <p:sp>
        <p:nvSpPr>
          <p:cNvPr id="11281" name="Rectangle 17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200" smtClean="0"/>
          </a:p>
        </p:txBody>
      </p:sp>
      <p:pic>
        <p:nvPicPr>
          <p:cNvPr id="52227" name="Picture 18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1904999"/>
            <a:ext cx="7016750" cy="467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4597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are </a:t>
            </a:r>
            <a:r>
              <a:rPr lang="en-US" i="1" u="sng" dirty="0" smtClean="0"/>
              <a:t>cross-contour lines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599" y="1828800"/>
            <a:ext cx="3693459" cy="4038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i="1" u="sng" dirty="0" smtClean="0"/>
              <a:t>Lines that define the form</a:t>
            </a:r>
            <a:r>
              <a:rPr lang="en-US" dirty="0" smtClean="0"/>
              <a:t>!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Think about a piece of string draping over an object, then drawing that string </a:t>
            </a:r>
            <a:endParaRPr lang="en-US" dirty="0"/>
          </a:p>
        </p:txBody>
      </p:sp>
      <p:pic>
        <p:nvPicPr>
          <p:cNvPr id="67587" name="Picture 4" descr="d3c9e39cf3a45be39d7bcc77b01b4a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970463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3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620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230909"/>
            <a:ext cx="6985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8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0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34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300" y="228600"/>
            <a:ext cx="7785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What are </a:t>
            </a:r>
            <a:r>
              <a:rPr lang="en-US" sz="4000" b="1" u="sng" dirty="0" smtClean="0"/>
              <a:t>WEIGHTED Contour lines?</a:t>
            </a:r>
            <a:endParaRPr lang="en-US" sz="40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24" y="936486"/>
            <a:ext cx="6985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4976" y="1028700"/>
            <a:ext cx="5883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What are </a:t>
            </a:r>
            <a:r>
              <a:rPr lang="en-US" sz="3000" b="1" u="sng" dirty="0"/>
              <a:t>WEIGHTED Contour lines</a:t>
            </a:r>
            <a:r>
              <a:rPr lang="en-US" sz="3000" b="1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567" y="1559615"/>
            <a:ext cx="5238750" cy="4191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624669" y="3357101"/>
            <a:ext cx="1005528" cy="21680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72861" y="3987312"/>
            <a:ext cx="1951808" cy="17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7145" y="3485523"/>
            <a:ext cx="22156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u="sng" dirty="0"/>
              <a:t>Lines that are thicker or heavier to show value</a:t>
            </a:r>
          </a:p>
        </p:txBody>
      </p:sp>
    </p:spTree>
    <p:extLst>
      <p:ext uri="{BB962C8B-B14F-4D97-AF65-F5344CB8AC3E}">
        <p14:creationId xmlns:p14="http://schemas.microsoft.com/office/powerpoint/2010/main" val="20324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300" y="228600"/>
            <a:ext cx="7785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What are WEIGHTED Contour lines?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55600"/>
            <a:ext cx="80010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060" y="672353"/>
            <a:ext cx="355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this learning target on </a:t>
            </a:r>
            <a:r>
              <a:rPr lang="en-US" dirty="0" smtClean="0"/>
              <a:t>the </a:t>
            </a:r>
            <a:r>
              <a:rPr lang="en-US" dirty="0"/>
              <a:t>top left white square…</a:t>
            </a:r>
          </a:p>
          <a:p>
            <a:endParaRPr lang="en-US" i="1" dirty="0" smtClean="0"/>
          </a:p>
          <a:p>
            <a:r>
              <a:rPr lang="en-US" sz="3200" i="1" u="sng" dirty="0" smtClean="0"/>
              <a:t>I CAN create an Optical Illusion using Cross- Contour Lines AND Weighted Contour lines 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95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0"/>
            <a:ext cx="678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0"/>
          <p:cNvSpPr txBox="1">
            <a:spLocks noChangeArrowheads="1"/>
          </p:cNvSpPr>
          <p:nvPr/>
        </p:nvSpPr>
        <p:spPr bwMode="auto">
          <a:xfrm>
            <a:off x="5334000" y="3429000"/>
            <a:ext cx="3505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Start by drawing a curved line across the paper.  Think rolling hill... not roller coaster!</a:t>
            </a:r>
          </a:p>
        </p:txBody>
      </p:sp>
      <p:sp>
        <p:nvSpPr>
          <p:cNvPr id="8196" name="Text Placeholder 7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pic>
        <p:nvPicPr>
          <p:cNvPr id="97283" name="Picture 7" descr="opar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4310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C0C0C0"/>
                </a:solidFill>
                <a:latin typeface="Arial" charset="0"/>
                <a:ea typeface="+mj-ea"/>
                <a:cs typeface="+mj-cs"/>
              </a:rPr>
              <a:t>Op Art Shading Blobs</a:t>
            </a:r>
            <a:endParaRPr lang="en-US" sz="2000" b="1" kern="0" dirty="0">
              <a:solidFill>
                <a:srgbClr val="C0C0C0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977900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8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eletype" charset="0"/>
              </a:rPr>
              <a:t>What is </a:t>
            </a:r>
            <a:r>
              <a:rPr lang="ja-JP" altLang="en-US" smtClean="0">
                <a:latin typeface="Arial"/>
              </a:rPr>
              <a:t>“</a:t>
            </a:r>
            <a:r>
              <a:rPr lang="en-US" smtClean="0">
                <a:latin typeface="Teletype" charset="0"/>
              </a:rPr>
              <a:t>Op Art?</a:t>
            </a:r>
            <a:r>
              <a:rPr lang="ja-JP" altLang="en-US" smtClean="0">
                <a:latin typeface="Arial"/>
              </a:rPr>
              <a:t>”</a:t>
            </a:r>
            <a:endParaRPr lang="en-US" smtClean="0">
              <a:latin typeface="Teletype" charset="0"/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304800" y="1828800"/>
            <a:ext cx="32004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When something plays tricks on your eyes</a:t>
            </a:r>
            <a:br>
              <a:rPr lang="en-US" sz="2400" b="1" dirty="0" smtClean="0">
                <a:solidFill>
                  <a:srgbClr val="CCFFCC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it is called an </a:t>
            </a:r>
            <a:r>
              <a:rPr lang="en-US" sz="2400" b="1" dirty="0" smtClean="0">
                <a:solidFill>
                  <a:srgbClr val="FFFF99"/>
                </a:solidFill>
                <a:latin typeface="Arial" charset="0"/>
              </a:rPr>
              <a:t>Op</a:t>
            </a: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tical Illusion…</a:t>
            </a:r>
            <a:br>
              <a:rPr lang="en-US" sz="2400" b="1" dirty="0" smtClean="0">
                <a:solidFill>
                  <a:srgbClr val="CCFFCC"/>
                </a:solidFill>
                <a:latin typeface="Arial" charset="0"/>
              </a:rPr>
            </a:br>
            <a:endParaRPr lang="en-US" sz="2400" b="1" dirty="0" smtClean="0">
              <a:solidFill>
                <a:srgbClr val="CCFFCC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u="sng" dirty="0" smtClean="0">
                <a:solidFill>
                  <a:srgbClr val="FFFF99"/>
                </a:solidFill>
                <a:latin typeface="Arial" charset="0"/>
              </a:rPr>
              <a:t>Op Art</a:t>
            </a:r>
            <a:r>
              <a:rPr lang="en-US" sz="2400" b="1" u="sng" dirty="0" smtClean="0">
                <a:solidFill>
                  <a:srgbClr val="CCFFCC"/>
                </a:solidFill>
                <a:latin typeface="Arial" charset="0"/>
              </a:rPr>
              <a:t> is artwork that plays tricks on our eyes.</a:t>
            </a:r>
            <a:endParaRPr lang="en-US" sz="2400" b="1" u="sng" dirty="0">
              <a:solidFill>
                <a:srgbClr val="CCFFCC"/>
              </a:solidFill>
              <a:latin typeface="Arial" charset="0"/>
            </a:endParaRPr>
          </a:p>
        </p:txBody>
      </p:sp>
      <p:sp>
        <p:nvSpPr>
          <p:cNvPr id="11281" name="Rectangle 17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200" smtClean="0"/>
          </a:p>
        </p:txBody>
      </p:sp>
      <p:pic>
        <p:nvPicPr>
          <p:cNvPr id="54276" name="Picture 18" descr="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5257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Box 10"/>
          <p:cNvSpPr txBox="1">
            <a:spLocks noChangeArrowheads="1"/>
          </p:cNvSpPr>
          <p:nvPr/>
        </p:nvSpPr>
        <p:spPr bwMode="auto">
          <a:xfrm>
            <a:off x="5334000" y="2895600"/>
            <a:ext cx="3505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99FF99"/>
                </a:solidFill>
                <a:latin typeface="Arial" charset="0"/>
              </a:rPr>
              <a:t>Add </a:t>
            </a:r>
            <a:r>
              <a:rPr lang="en-US" sz="2000" dirty="0" smtClean="0">
                <a:solidFill>
                  <a:srgbClr val="99FF99"/>
                </a:solidFill>
                <a:latin typeface="Arial" charset="0"/>
              </a:rPr>
              <a:t>6 </a:t>
            </a:r>
            <a:r>
              <a:rPr lang="en-US" sz="2000" dirty="0">
                <a:solidFill>
                  <a:srgbClr val="99FF99"/>
                </a:solidFill>
                <a:latin typeface="Arial" charset="0"/>
              </a:rPr>
              <a:t>dots across the line.  </a:t>
            </a:r>
          </a:p>
          <a:p>
            <a:pPr eaLnBrk="1" hangingPunct="1"/>
            <a:endParaRPr lang="en-US" sz="2000" dirty="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 dirty="0">
                <a:solidFill>
                  <a:srgbClr val="99FF99"/>
                </a:solidFill>
                <a:latin typeface="Arial" charset="0"/>
              </a:rPr>
              <a:t>They should be at different lengths apart.  </a:t>
            </a:r>
          </a:p>
          <a:p>
            <a:pPr eaLnBrk="1" hangingPunct="1"/>
            <a:endParaRPr lang="en-US" sz="2000" dirty="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 dirty="0">
                <a:solidFill>
                  <a:srgbClr val="99FF99"/>
                </a:solidFill>
                <a:latin typeface="Arial" charset="0"/>
              </a:rPr>
              <a:t>You need a dot close to the edges of your paper.  </a:t>
            </a:r>
          </a:p>
        </p:txBody>
      </p:sp>
      <p:sp>
        <p:nvSpPr>
          <p:cNvPr id="921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sp>
        <p:nvSpPr>
          <p:cNvPr id="9220" name="Text Placeholder 8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pic>
        <p:nvPicPr>
          <p:cNvPr id="98308" name="Picture 6" descr="opar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4310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C0C0C0"/>
                </a:solidFill>
                <a:latin typeface="Arial" charset="0"/>
                <a:ea typeface="+mj-ea"/>
                <a:cs typeface="+mj-cs"/>
              </a:rPr>
              <a:t>Op Art Shading Blobs</a:t>
            </a:r>
            <a:endParaRPr lang="en-US" sz="2000" b="1" kern="0" dirty="0">
              <a:solidFill>
                <a:srgbClr val="C0C0C0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960663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Box 10"/>
          <p:cNvSpPr txBox="1">
            <a:spLocks noChangeArrowheads="1"/>
          </p:cNvSpPr>
          <p:nvPr/>
        </p:nvSpPr>
        <p:spPr bwMode="auto">
          <a:xfrm>
            <a:off x="5334000" y="2667000"/>
            <a:ext cx="35052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Start connecting the dots with bumps.  </a:t>
            </a:r>
          </a:p>
          <a:p>
            <a:pPr eaLnBrk="1" hangingPunct="1"/>
            <a:endParaRPr lang="en-US" sz="200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The dots close to the edge will go off the edge of the paper to an imaginary dot.   </a:t>
            </a:r>
          </a:p>
          <a:p>
            <a:pPr eaLnBrk="1" hangingPunct="1"/>
            <a:endParaRPr lang="en-US" sz="200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The lines will eventually go off the top and bottom of the paper . Fill the whole paper.</a:t>
            </a:r>
          </a:p>
        </p:txBody>
      </p:sp>
      <p:sp>
        <p:nvSpPr>
          <p:cNvPr id="10243" name="Text Placeholder 8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pic>
        <p:nvPicPr>
          <p:cNvPr id="99331" name="Picture 6" descr="opar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4310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5334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C0C0C0"/>
                </a:solidFill>
                <a:latin typeface="Arial" charset="0"/>
                <a:ea typeface="+mj-ea"/>
                <a:cs typeface="+mj-cs"/>
              </a:rPr>
              <a:t>Op Art Shading Blobs</a:t>
            </a:r>
            <a:endParaRPr lang="en-US" sz="2000" b="1" kern="0" dirty="0">
              <a:solidFill>
                <a:srgbClr val="C0C0C0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562351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Box 10"/>
          <p:cNvSpPr txBox="1">
            <a:spLocks noChangeArrowheads="1"/>
          </p:cNvSpPr>
          <p:nvPr/>
        </p:nvSpPr>
        <p:spPr bwMode="auto">
          <a:xfrm>
            <a:off x="5334000" y="2667000"/>
            <a:ext cx="35052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Start connecting the dots with bumps.  </a:t>
            </a:r>
          </a:p>
          <a:p>
            <a:pPr eaLnBrk="1" hangingPunct="1"/>
            <a:endParaRPr lang="en-US" sz="200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The dots close to the edge will go off the edge of the paper to an imaginary dot.   </a:t>
            </a:r>
          </a:p>
          <a:p>
            <a:pPr eaLnBrk="1" hangingPunct="1"/>
            <a:endParaRPr lang="en-US" sz="200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The lines will eventually go off the top and bottom of the paper . Fill the whole paper.</a:t>
            </a:r>
          </a:p>
        </p:txBody>
      </p:sp>
      <p:sp>
        <p:nvSpPr>
          <p:cNvPr id="1126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sp>
        <p:nvSpPr>
          <p:cNvPr id="11268" name="Text Placeholder 8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pic>
        <p:nvPicPr>
          <p:cNvPr id="100356" name="Picture 6" descr="opar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4310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C0C0C0"/>
                </a:solidFill>
                <a:latin typeface="Arial" charset="0"/>
                <a:ea typeface="+mj-ea"/>
                <a:cs typeface="+mj-cs"/>
              </a:rPr>
              <a:t>Op Art Shading Blobs</a:t>
            </a:r>
            <a:endParaRPr lang="en-US" sz="2000" b="1" kern="0" dirty="0">
              <a:solidFill>
                <a:srgbClr val="C0C0C0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505733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Box 10"/>
          <p:cNvSpPr txBox="1">
            <a:spLocks noChangeArrowheads="1"/>
          </p:cNvSpPr>
          <p:nvPr/>
        </p:nvSpPr>
        <p:spPr bwMode="auto">
          <a:xfrm>
            <a:off x="5334000" y="2667000"/>
            <a:ext cx="35052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Start connecting the dots with bumps.  </a:t>
            </a:r>
          </a:p>
          <a:p>
            <a:pPr eaLnBrk="1" hangingPunct="1"/>
            <a:endParaRPr lang="en-US" sz="200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The dots close to the edge will go off the edge of the paper to an imaginary dot.   </a:t>
            </a:r>
          </a:p>
          <a:p>
            <a:pPr eaLnBrk="1" hangingPunct="1"/>
            <a:endParaRPr lang="en-US" sz="200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The lines will eventually go off the top and bottom of the paper . Fill the whole paper.</a:t>
            </a:r>
          </a:p>
        </p:txBody>
      </p:sp>
      <p:sp>
        <p:nvSpPr>
          <p:cNvPr id="1229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sp>
        <p:nvSpPr>
          <p:cNvPr id="12292" name="Text Placeholder 8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pic>
        <p:nvPicPr>
          <p:cNvPr id="101380" name="Picture 6" descr="opar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4310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C0C0C0"/>
                </a:solidFill>
                <a:latin typeface="Arial" charset="0"/>
                <a:ea typeface="+mj-ea"/>
                <a:cs typeface="+mj-cs"/>
              </a:rPr>
              <a:t>Op Art Shading Blobs</a:t>
            </a:r>
            <a:endParaRPr lang="en-US" sz="2000" b="1" kern="0" dirty="0">
              <a:solidFill>
                <a:srgbClr val="C0C0C0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268692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Box 10"/>
          <p:cNvSpPr txBox="1">
            <a:spLocks noChangeArrowheads="1"/>
          </p:cNvSpPr>
          <p:nvPr/>
        </p:nvSpPr>
        <p:spPr bwMode="auto">
          <a:xfrm>
            <a:off x="5310249" y="1981200"/>
            <a:ext cx="3505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99FF99"/>
                </a:solidFill>
                <a:latin typeface="Arial" charset="0"/>
              </a:rPr>
              <a:t>Start connecting the dots with bumps.  </a:t>
            </a:r>
          </a:p>
          <a:p>
            <a:pPr eaLnBrk="1" hangingPunct="1"/>
            <a:endParaRPr lang="en-US" sz="2000" dirty="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 dirty="0">
                <a:solidFill>
                  <a:srgbClr val="99FF99"/>
                </a:solidFill>
                <a:latin typeface="Arial" charset="0"/>
              </a:rPr>
              <a:t>The dots close to the edge will go off the edge of the paper to an imaginary dot.   </a:t>
            </a:r>
          </a:p>
          <a:p>
            <a:pPr eaLnBrk="1" hangingPunct="1"/>
            <a:endParaRPr lang="en-US" sz="2000" dirty="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 dirty="0">
                <a:solidFill>
                  <a:srgbClr val="99FF99"/>
                </a:solidFill>
                <a:latin typeface="Arial" charset="0"/>
              </a:rPr>
              <a:t>The lines will eventually go off the top and bottom of the paper . Fill the whole paper</a:t>
            </a:r>
            <a:r>
              <a:rPr lang="en-US" sz="2000" dirty="0" smtClean="0">
                <a:solidFill>
                  <a:srgbClr val="99FF99"/>
                </a:solidFill>
                <a:latin typeface="Arial" charset="0"/>
              </a:rPr>
              <a:t>.</a:t>
            </a:r>
          </a:p>
          <a:p>
            <a:pPr eaLnBrk="1" hangingPunct="1"/>
            <a:endParaRPr lang="en-US" sz="2000" dirty="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 b="1" u="sng" dirty="0" smtClean="0">
                <a:solidFill>
                  <a:srgbClr val="99FF99"/>
                </a:solidFill>
                <a:latin typeface="Arial" charset="0"/>
              </a:rPr>
              <a:t>Weighted contour lines- </a:t>
            </a:r>
            <a:r>
              <a:rPr lang="en-US" sz="2000" dirty="0" smtClean="0">
                <a:solidFill>
                  <a:srgbClr val="99FF99"/>
                </a:solidFill>
                <a:latin typeface="Arial" charset="0"/>
              </a:rPr>
              <a:t>Add thickness to the outer edge of every line!</a:t>
            </a:r>
            <a:endParaRPr lang="en-US" sz="2000" dirty="0">
              <a:solidFill>
                <a:srgbClr val="99FF99"/>
              </a:solidFill>
              <a:latin typeface="Arial" charset="0"/>
            </a:endParaRPr>
          </a:p>
        </p:txBody>
      </p:sp>
      <p:sp>
        <p:nvSpPr>
          <p:cNvPr id="1229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sp>
        <p:nvSpPr>
          <p:cNvPr id="12292" name="Text Placeholder 8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pic>
        <p:nvPicPr>
          <p:cNvPr id="101380" name="Picture 6" descr="opar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4310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C0C0C0"/>
                </a:solidFill>
                <a:latin typeface="Arial" charset="0"/>
                <a:ea typeface="+mj-ea"/>
                <a:cs typeface="+mj-cs"/>
              </a:rPr>
              <a:t>Op Art Shading Blobs</a:t>
            </a:r>
            <a:endParaRPr lang="en-US" sz="2000" b="1" kern="0" dirty="0">
              <a:solidFill>
                <a:srgbClr val="C0C0C0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979147" y="4366009"/>
            <a:ext cx="105508" cy="221064"/>
          </a:xfrm>
          <a:custGeom>
            <a:avLst/>
            <a:gdLst>
              <a:gd name="connsiteX0" fmla="*/ 20097 w 105508"/>
              <a:gd name="connsiteY0" fmla="*/ 0 h 221064"/>
              <a:gd name="connsiteX1" fmla="*/ 30145 w 105508"/>
              <a:gd name="connsiteY1" fmla="*/ 95459 h 221064"/>
              <a:gd name="connsiteX2" fmla="*/ 40194 w 105508"/>
              <a:gd name="connsiteY2" fmla="*/ 110532 h 221064"/>
              <a:gd name="connsiteX3" fmla="*/ 50242 w 105508"/>
              <a:gd name="connsiteY3" fmla="*/ 140677 h 221064"/>
              <a:gd name="connsiteX4" fmla="*/ 55266 w 105508"/>
              <a:gd name="connsiteY4" fmla="*/ 155749 h 221064"/>
              <a:gd name="connsiteX5" fmla="*/ 65315 w 105508"/>
              <a:gd name="connsiteY5" fmla="*/ 165798 h 221064"/>
              <a:gd name="connsiteX6" fmla="*/ 50242 w 105508"/>
              <a:gd name="connsiteY6" fmla="*/ 160773 h 221064"/>
              <a:gd name="connsiteX7" fmla="*/ 40194 w 105508"/>
              <a:gd name="connsiteY7" fmla="*/ 145701 h 221064"/>
              <a:gd name="connsiteX8" fmla="*/ 25121 w 105508"/>
              <a:gd name="connsiteY8" fmla="*/ 115556 h 221064"/>
              <a:gd name="connsiteX9" fmla="*/ 20097 w 105508"/>
              <a:gd name="connsiteY9" fmla="*/ 100483 h 221064"/>
              <a:gd name="connsiteX10" fmla="*/ 0 w 105508"/>
              <a:gd name="connsiteY10" fmla="*/ 55266 h 221064"/>
              <a:gd name="connsiteX11" fmla="*/ 5024 w 105508"/>
              <a:gd name="connsiteY11" fmla="*/ 70338 h 221064"/>
              <a:gd name="connsiteX12" fmla="*/ 10049 w 105508"/>
              <a:gd name="connsiteY12" fmla="*/ 95459 h 221064"/>
              <a:gd name="connsiteX13" fmla="*/ 30145 w 105508"/>
              <a:gd name="connsiteY13" fmla="*/ 125604 h 221064"/>
              <a:gd name="connsiteX14" fmla="*/ 35169 w 105508"/>
              <a:gd name="connsiteY14" fmla="*/ 140677 h 221064"/>
              <a:gd name="connsiteX15" fmla="*/ 45218 w 105508"/>
              <a:gd name="connsiteY15" fmla="*/ 150725 h 221064"/>
              <a:gd name="connsiteX16" fmla="*/ 55266 w 105508"/>
              <a:gd name="connsiteY16" fmla="*/ 180870 h 221064"/>
              <a:gd name="connsiteX17" fmla="*/ 60290 w 105508"/>
              <a:gd name="connsiteY17" fmla="*/ 195943 h 221064"/>
              <a:gd name="connsiteX18" fmla="*/ 90435 w 105508"/>
              <a:gd name="connsiteY18" fmla="*/ 216039 h 221064"/>
              <a:gd name="connsiteX19" fmla="*/ 105508 w 105508"/>
              <a:gd name="connsiteY19" fmla="*/ 221064 h 22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5508" h="221064">
                <a:moveTo>
                  <a:pt x="20097" y="0"/>
                </a:moveTo>
                <a:cubicBezTo>
                  <a:pt x="20557" y="7368"/>
                  <a:pt x="17596" y="70362"/>
                  <a:pt x="30145" y="95459"/>
                </a:cubicBezTo>
                <a:cubicBezTo>
                  <a:pt x="32846" y="100860"/>
                  <a:pt x="36844" y="105508"/>
                  <a:pt x="40194" y="110532"/>
                </a:cubicBezTo>
                <a:lnTo>
                  <a:pt x="50242" y="140677"/>
                </a:lnTo>
                <a:cubicBezTo>
                  <a:pt x="51917" y="145701"/>
                  <a:pt x="51521" y="152004"/>
                  <a:pt x="55266" y="155749"/>
                </a:cubicBezTo>
                <a:cubicBezTo>
                  <a:pt x="58616" y="159099"/>
                  <a:pt x="68665" y="162448"/>
                  <a:pt x="65315" y="165798"/>
                </a:cubicBezTo>
                <a:cubicBezTo>
                  <a:pt x="61570" y="169543"/>
                  <a:pt x="55266" y="162448"/>
                  <a:pt x="50242" y="160773"/>
                </a:cubicBezTo>
                <a:cubicBezTo>
                  <a:pt x="46893" y="155749"/>
                  <a:pt x="42894" y="151102"/>
                  <a:pt x="40194" y="145701"/>
                </a:cubicBezTo>
                <a:cubicBezTo>
                  <a:pt x="19393" y="104100"/>
                  <a:pt x="53916" y="158748"/>
                  <a:pt x="25121" y="115556"/>
                </a:cubicBezTo>
                <a:cubicBezTo>
                  <a:pt x="23446" y="110532"/>
                  <a:pt x="22725" y="105081"/>
                  <a:pt x="20097" y="100483"/>
                </a:cubicBezTo>
                <a:cubicBezTo>
                  <a:pt x="6437" y="76578"/>
                  <a:pt x="0" y="85516"/>
                  <a:pt x="0" y="55266"/>
                </a:cubicBezTo>
                <a:cubicBezTo>
                  <a:pt x="0" y="49970"/>
                  <a:pt x="3739" y="65200"/>
                  <a:pt x="5024" y="70338"/>
                </a:cubicBezTo>
                <a:cubicBezTo>
                  <a:pt x="7095" y="78623"/>
                  <a:pt x="6515" y="87685"/>
                  <a:pt x="10049" y="95459"/>
                </a:cubicBezTo>
                <a:cubicBezTo>
                  <a:pt x="15046" y="106453"/>
                  <a:pt x="30145" y="125604"/>
                  <a:pt x="30145" y="125604"/>
                </a:cubicBezTo>
                <a:cubicBezTo>
                  <a:pt x="31820" y="130628"/>
                  <a:pt x="32444" y="136136"/>
                  <a:pt x="35169" y="140677"/>
                </a:cubicBezTo>
                <a:cubicBezTo>
                  <a:pt x="37606" y="144739"/>
                  <a:pt x="43100" y="146488"/>
                  <a:pt x="45218" y="150725"/>
                </a:cubicBezTo>
                <a:cubicBezTo>
                  <a:pt x="49955" y="160199"/>
                  <a:pt x="51917" y="170822"/>
                  <a:pt x="55266" y="180870"/>
                </a:cubicBezTo>
                <a:cubicBezTo>
                  <a:pt x="56941" y="185894"/>
                  <a:pt x="55883" y="193005"/>
                  <a:pt x="60290" y="195943"/>
                </a:cubicBezTo>
                <a:cubicBezTo>
                  <a:pt x="70338" y="202642"/>
                  <a:pt x="78978" y="212220"/>
                  <a:pt x="90435" y="216039"/>
                </a:cubicBezTo>
                <a:lnTo>
                  <a:pt x="105508" y="221064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923881" y="4597121"/>
            <a:ext cx="110532" cy="205991"/>
          </a:xfrm>
          <a:custGeom>
            <a:avLst/>
            <a:gdLst>
              <a:gd name="connsiteX0" fmla="*/ 10049 w 110532"/>
              <a:gd name="connsiteY0" fmla="*/ 0 h 205991"/>
              <a:gd name="connsiteX1" fmla="*/ 25121 w 110532"/>
              <a:gd name="connsiteY1" fmla="*/ 90435 h 205991"/>
              <a:gd name="connsiteX2" fmla="*/ 80387 w 110532"/>
              <a:gd name="connsiteY2" fmla="*/ 155749 h 205991"/>
              <a:gd name="connsiteX3" fmla="*/ 40194 w 110532"/>
              <a:gd name="connsiteY3" fmla="*/ 135653 h 205991"/>
              <a:gd name="connsiteX4" fmla="*/ 10049 w 110532"/>
              <a:gd name="connsiteY4" fmla="*/ 105508 h 205991"/>
              <a:gd name="connsiteX5" fmla="*/ 0 w 110532"/>
              <a:gd name="connsiteY5" fmla="*/ 60290 h 205991"/>
              <a:gd name="connsiteX6" fmla="*/ 5024 w 110532"/>
              <a:gd name="connsiteY6" fmla="*/ 45217 h 205991"/>
              <a:gd name="connsiteX7" fmla="*/ 15073 w 110532"/>
              <a:gd name="connsiteY7" fmla="*/ 70338 h 205991"/>
              <a:gd name="connsiteX8" fmla="*/ 25121 w 110532"/>
              <a:gd name="connsiteY8" fmla="*/ 100483 h 205991"/>
              <a:gd name="connsiteX9" fmla="*/ 35170 w 110532"/>
              <a:gd name="connsiteY9" fmla="*/ 110532 h 205991"/>
              <a:gd name="connsiteX10" fmla="*/ 55266 w 110532"/>
              <a:gd name="connsiteY10" fmla="*/ 155749 h 205991"/>
              <a:gd name="connsiteX11" fmla="*/ 70339 w 110532"/>
              <a:gd name="connsiteY11" fmla="*/ 165798 h 205991"/>
              <a:gd name="connsiteX12" fmla="*/ 100484 w 110532"/>
              <a:gd name="connsiteY12" fmla="*/ 200967 h 205991"/>
              <a:gd name="connsiteX13" fmla="*/ 110532 w 110532"/>
              <a:gd name="connsiteY13" fmla="*/ 205991 h 20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0532" h="205991">
                <a:moveTo>
                  <a:pt x="10049" y="0"/>
                </a:moveTo>
                <a:cubicBezTo>
                  <a:pt x="10266" y="2609"/>
                  <a:pt x="11683" y="76998"/>
                  <a:pt x="25121" y="90435"/>
                </a:cubicBezTo>
                <a:cubicBezTo>
                  <a:pt x="42761" y="108074"/>
                  <a:pt x="78600" y="143242"/>
                  <a:pt x="80387" y="155749"/>
                </a:cubicBezTo>
                <a:cubicBezTo>
                  <a:pt x="82505" y="170577"/>
                  <a:pt x="50786" y="146245"/>
                  <a:pt x="40194" y="135653"/>
                </a:cubicBezTo>
                <a:lnTo>
                  <a:pt x="10049" y="105508"/>
                </a:lnTo>
                <a:cubicBezTo>
                  <a:pt x="8110" y="97754"/>
                  <a:pt x="0" y="66673"/>
                  <a:pt x="0" y="60290"/>
                </a:cubicBezTo>
                <a:cubicBezTo>
                  <a:pt x="0" y="54994"/>
                  <a:pt x="3349" y="50241"/>
                  <a:pt x="5024" y="45217"/>
                </a:cubicBezTo>
                <a:cubicBezTo>
                  <a:pt x="8374" y="53591"/>
                  <a:pt x="11991" y="61862"/>
                  <a:pt x="15073" y="70338"/>
                </a:cubicBezTo>
                <a:cubicBezTo>
                  <a:pt x="18693" y="80292"/>
                  <a:pt x="17631" y="92993"/>
                  <a:pt x="25121" y="100483"/>
                </a:cubicBezTo>
                <a:lnTo>
                  <a:pt x="35170" y="110532"/>
                </a:lnTo>
                <a:cubicBezTo>
                  <a:pt x="40145" y="125457"/>
                  <a:pt x="43323" y="143806"/>
                  <a:pt x="55266" y="155749"/>
                </a:cubicBezTo>
                <a:cubicBezTo>
                  <a:pt x="59536" y="160019"/>
                  <a:pt x="65315" y="162448"/>
                  <a:pt x="70339" y="165798"/>
                </a:cubicBezTo>
                <a:cubicBezTo>
                  <a:pt x="77877" y="177105"/>
                  <a:pt x="88301" y="194875"/>
                  <a:pt x="100484" y="200967"/>
                </a:cubicBezTo>
                <a:lnTo>
                  <a:pt x="110532" y="205991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857423" y="4848330"/>
            <a:ext cx="121737" cy="211015"/>
          </a:xfrm>
          <a:custGeom>
            <a:avLst/>
            <a:gdLst>
              <a:gd name="connsiteX0" fmla="*/ 1144 w 121737"/>
              <a:gd name="connsiteY0" fmla="*/ 0 h 211015"/>
              <a:gd name="connsiteX1" fmla="*/ 31289 w 121737"/>
              <a:gd name="connsiteY1" fmla="*/ 125604 h 211015"/>
              <a:gd name="connsiteX2" fmla="*/ 41337 w 121737"/>
              <a:gd name="connsiteY2" fmla="*/ 145701 h 211015"/>
              <a:gd name="connsiteX3" fmla="*/ 46362 w 121737"/>
              <a:gd name="connsiteY3" fmla="*/ 160773 h 211015"/>
              <a:gd name="connsiteX4" fmla="*/ 61434 w 121737"/>
              <a:gd name="connsiteY4" fmla="*/ 175846 h 211015"/>
              <a:gd name="connsiteX5" fmla="*/ 71482 w 121737"/>
              <a:gd name="connsiteY5" fmla="*/ 190918 h 211015"/>
              <a:gd name="connsiteX6" fmla="*/ 56410 w 121737"/>
              <a:gd name="connsiteY6" fmla="*/ 175846 h 211015"/>
              <a:gd name="connsiteX7" fmla="*/ 41337 w 121737"/>
              <a:gd name="connsiteY7" fmla="*/ 165797 h 211015"/>
              <a:gd name="connsiteX8" fmla="*/ 21241 w 121737"/>
              <a:gd name="connsiteY8" fmla="*/ 135652 h 211015"/>
              <a:gd name="connsiteX9" fmla="*/ 11192 w 121737"/>
              <a:gd name="connsiteY9" fmla="*/ 120580 h 211015"/>
              <a:gd name="connsiteX10" fmla="*/ 6168 w 121737"/>
              <a:gd name="connsiteY10" fmla="*/ 105507 h 211015"/>
              <a:gd name="connsiteX11" fmla="*/ 1144 w 121737"/>
              <a:gd name="connsiteY11" fmla="*/ 70338 h 211015"/>
              <a:gd name="connsiteX12" fmla="*/ 6168 w 121737"/>
              <a:gd name="connsiteY12" fmla="*/ 85411 h 211015"/>
              <a:gd name="connsiteX13" fmla="*/ 11192 w 121737"/>
              <a:gd name="connsiteY13" fmla="*/ 105507 h 211015"/>
              <a:gd name="connsiteX14" fmla="*/ 21241 w 121737"/>
              <a:gd name="connsiteY14" fmla="*/ 115556 h 211015"/>
              <a:gd name="connsiteX15" fmla="*/ 36313 w 121737"/>
              <a:gd name="connsiteY15" fmla="*/ 140677 h 211015"/>
              <a:gd name="connsiteX16" fmla="*/ 41337 w 121737"/>
              <a:gd name="connsiteY16" fmla="*/ 155749 h 211015"/>
              <a:gd name="connsiteX17" fmla="*/ 66458 w 121737"/>
              <a:gd name="connsiteY17" fmla="*/ 170822 h 211015"/>
              <a:gd name="connsiteX18" fmla="*/ 91579 w 121737"/>
              <a:gd name="connsiteY18" fmla="*/ 195943 h 211015"/>
              <a:gd name="connsiteX19" fmla="*/ 121724 w 121737"/>
              <a:gd name="connsiteY19" fmla="*/ 211015 h 21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737" h="211015">
                <a:moveTo>
                  <a:pt x="1144" y="0"/>
                </a:moveTo>
                <a:cubicBezTo>
                  <a:pt x="11192" y="41868"/>
                  <a:pt x="19839" y="84097"/>
                  <a:pt x="31289" y="125604"/>
                </a:cubicBezTo>
                <a:cubicBezTo>
                  <a:pt x="33281" y="132824"/>
                  <a:pt x="38387" y="138817"/>
                  <a:pt x="41337" y="145701"/>
                </a:cubicBezTo>
                <a:cubicBezTo>
                  <a:pt x="43423" y="150569"/>
                  <a:pt x="43424" y="156367"/>
                  <a:pt x="46362" y="160773"/>
                </a:cubicBezTo>
                <a:cubicBezTo>
                  <a:pt x="50303" y="166685"/>
                  <a:pt x="56885" y="170388"/>
                  <a:pt x="61434" y="175846"/>
                </a:cubicBezTo>
                <a:cubicBezTo>
                  <a:pt x="65299" y="180485"/>
                  <a:pt x="77520" y="190918"/>
                  <a:pt x="71482" y="190918"/>
                </a:cubicBezTo>
                <a:cubicBezTo>
                  <a:pt x="64377" y="190918"/>
                  <a:pt x="61868" y="180395"/>
                  <a:pt x="56410" y="175846"/>
                </a:cubicBezTo>
                <a:cubicBezTo>
                  <a:pt x="51771" y="171980"/>
                  <a:pt x="46361" y="169147"/>
                  <a:pt x="41337" y="165797"/>
                </a:cubicBezTo>
                <a:lnTo>
                  <a:pt x="21241" y="135652"/>
                </a:lnTo>
                <a:lnTo>
                  <a:pt x="11192" y="120580"/>
                </a:lnTo>
                <a:cubicBezTo>
                  <a:pt x="9517" y="115556"/>
                  <a:pt x="7207" y="110700"/>
                  <a:pt x="6168" y="105507"/>
                </a:cubicBezTo>
                <a:cubicBezTo>
                  <a:pt x="3846" y="93895"/>
                  <a:pt x="-2601" y="59104"/>
                  <a:pt x="1144" y="70338"/>
                </a:cubicBezTo>
                <a:cubicBezTo>
                  <a:pt x="2819" y="75362"/>
                  <a:pt x="4884" y="80273"/>
                  <a:pt x="6168" y="85411"/>
                </a:cubicBezTo>
                <a:cubicBezTo>
                  <a:pt x="7843" y="92110"/>
                  <a:pt x="8104" y="99331"/>
                  <a:pt x="11192" y="105507"/>
                </a:cubicBezTo>
                <a:cubicBezTo>
                  <a:pt x="13311" y="109744"/>
                  <a:pt x="17891" y="112206"/>
                  <a:pt x="21241" y="115556"/>
                </a:cubicBezTo>
                <a:cubicBezTo>
                  <a:pt x="35473" y="158251"/>
                  <a:pt x="15624" y="106194"/>
                  <a:pt x="36313" y="140677"/>
                </a:cubicBezTo>
                <a:cubicBezTo>
                  <a:pt x="39038" y="145218"/>
                  <a:pt x="38612" y="151208"/>
                  <a:pt x="41337" y="155749"/>
                </a:cubicBezTo>
                <a:cubicBezTo>
                  <a:pt x="48233" y="167242"/>
                  <a:pt x="54604" y="166870"/>
                  <a:pt x="66458" y="170822"/>
                </a:cubicBezTo>
                <a:cubicBezTo>
                  <a:pt x="74832" y="179196"/>
                  <a:pt x="80345" y="192198"/>
                  <a:pt x="91579" y="195943"/>
                </a:cubicBezTo>
                <a:cubicBezTo>
                  <a:pt x="123313" y="206521"/>
                  <a:pt x="121724" y="195399"/>
                  <a:pt x="121724" y="21101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883630" y="4742822"/>
            <a:ext cx="120638" cy="185894"/>
          </a:xfrm>
          <a:custGeom>
            <a:avLst/>
            <a:gdLst>
              <a:gd name="connsiteX0" fmla="*/ 15130 w 120638"/>
              <a:gd name="connsiteY0" fmla="*/ 0 h 185894"/>
              <a:gd name="connsiteX1" fmla="*/ 20155 w 120638"/>
              <a:gd name="connsiteY1" fmla="*/ 35169 h 185894"/>
              <a:gd name="connsiteX2" fmla="*/ 90493 w 120638"/>
              <a:gd name="connsiteY2" fmla="*/ 165798 h 185894"/>
              <a:gd name="connsiteX3" fmla="*/ 105566 w 120638"/>
              <a:gd name="connsiteY3" fmla="*/ 175846 h 185894"/>
              <a:gd name="connsiteX4" fmla="*/ 110590 w 120638"/>
              <a:gd name="connsiteY4" fmla="*/ 180870 h 185894"/>
              <a:gd name="connsiteX5" fmla="*/ 95517 w 120638"/>
              <a:gd name="connsiteY5" fmla="*/ 165798 h 185894"/>
              <a:gd name="connsiteX6" fmla="*/ 75421 w 120638"/>
              <a:gd name="connsiteY6" fmla="*/ 135653 h 185894"/>
              <a:gd name="connsiteX7" fmla="*/ 50300 w 120638"/>
              <a:gd name="connsiteY7" fmla="*/ 115556 h 185894"/>
              <a:gd name="connsiteX8" fmla="*/ 45275 w 120638"/>
              <a:gd name="connsiteY8" fmla="*/ 100483 h 185894"/>
              <a:gd name="connsiteX9" fmla="*/ 30203 w 120638"/>
              <a:gd name="connsiteY9" fmla="*/ 90435 h 185894"/>
              <a:gd name="connsiteX10" fmla="*/ 20155 w 120638"/>
              <a:gd name="connsiteY10" fmla="*/ 60290 h 185894"/>
              <a:gd name="connsiteX11" fmla="*/ 10106 w 120638"/>
              <a:gd name="connsiteY11" fmla="*/ 30145 h 185894"/>
              <a:gd name="connsiteX12" fmla="*/ 5082 w 120638"/>
              <a:gd name="connsiteY12" fmla="*/ 15073 h 185894"/>
              <a:gd name="connsiteX13" fmla="*/ 58 w 120638"/>
              <a:gd name="connsiteY13" fmla="*/ 30145 h 185894"/>
              <a:gd name="connsiteX14" fmla="*/ 30203 w 120638"/>
              <a:gd name="connsiteY14" fmla="*/ 90435 h 185894"/>
              <a:gd name="connsiteX15" fmla="*/ 55324 w 120638"/>
              <a:gd name="connsiteY15" fmla="*/ 115556 h 185894"/>
              <a:gd name="connsiteX16" fmla="*/ 75421 w 120638"/>
              <a:gd name="connsiteY16" fmla="*/ 140677 h 185894"/>
              <a:gd name="connsiteX17" fmla="*/ 110590 w 120638"/>
              <a:gd name="connsiteY17" fmla="*/ 170822 h 185894"/>
              <a:gd name="connsiteX18" fmla="*/ 120638 w 120638"/>
              <a:gd name="connsiteY18" fmla="*/ 185894 h 1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0638" h="185894">
                <a:moveTo>
                  <a:pt x="15130" y="0"/>
                </a:moveTo>
                <a:cubicBezTo>
                  <a:pt x="16805" y="11723"/>
                  <a:pt x="17492" y="23630"/>
                  <a:pt x="20155" y="35169"/>
                </a:cubicBezTo>
                <a:cubicBezTo>
                  <a:pt x="30894" y="81703"/>
                  <a:pt x="67757" y="132452"/>
                  <a:pt x="90493" y="165798"/>
                </a:cubicBezTo>
                <a:cubicBezTo>
                  <a:pt x="93895" y="170787"/>
                  <a:pt x="100735" y="172223"/>
                  <a:pt x="105566" y="175846"/>
                </a:cubicBezTo>
                <a:cubicBezTo>
                  <a:pt x="107461" y="177267"/>
                  <a:pt x="112265" y="182545"/>
                  <a:pt x="110590" y="180870"/>
                </a:cubicBezTo>
                <a:cubicBezTo>
                  <a:pt x="105566" y="175846"/>
                  <a:pt x="99458" y="171710"/>
                  <a:pt x="95517" y="165798"/>
                </a:cubicBezTo>
                <a:cubicBezTo>
                  <a:pt x="88818" y="155750"/>
                  <a:pt x="83960" y="144192"/>
                  <a:pt x="75421" y="135653"/>
                </a:cubicBezTo>
                <a:cubicBezTo>
                  <a:pt x="61102" y="121334"/>
                  <a:pt x="69314" y="128232"/>
                  <a:pt x="50300" y="115556"/>
                </a:cubicBezTo>
                <a:cubicBezTo>
                  <a:pt x="48625" y="110532"/>
                  <a:pt x="48584" y="104619"/>
                  <a:pt x="45275" y="100483"/>
                </a:cubicBezTo>
                <a:cubicBezTo>
                  <a:pt x="41503" y="95768"/>
                  <a:pt x="33403" y="95555"/>
                  <a:pt x="30203" y="90435"/>
                </a:cubicBezTo>
                <a:cubicBezTo>
                  <a:pt x="24589" y="81453"/>
                  <a:pt x="23505" y="70338"/>
                  <a:pt x="20155" y="60290"/>
                </a:cubicBezTo>
                <a:lnTo>
                  <a:pt x="10106" y="30145"/>
                </a:lnTo>
                <a:lnTo>
                  <a:pt x="5082" y="15073"/>
                </a:lnTo>
                <a:cubicBezTo>
                  <a:pt x="3407" y="20097"/>
                  <a:pt x="-527" y="24882"/>
                  <a:pt x="58" y="30145"/>
                </a:cubicBezTo>
                <a:cubicBezTo>
                  <a:pt x="2101" y="48534"/>
                  <a:pt x="17712" y="77944"/>
                  <a:pt x="30203" y="90435"/>
                </a:cubicBezTo>
                <a:cubicBezTo>
                  <a:pt x="38577" y="98809"/>
                  <a:pt x="48755" y="105703"/>
                  <a:pt x="55324" y="115556"/>
                </a:cubicBezTo>
                <a:cubicBezTo>
                  <a:pt x="62787" y="126751"/>
                  <a:pt x="65191" y="132493"/>
                  <a:pt x="75421" y="140677"/>
                </a:cubicBezTo>
                <a:cubicBezTo>
                  <a:pt x="91654" y="153663"/>
                  <a:pt x="96769" y="150091"/>
                  <a:pt x="110590" y="170822"/>
                </a:cubicBezTo>
                <a:lnTo>
                  <a:pt x="120638" y="185894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979147" y="4953837"/>
            <a:ext cx="1331102" cy="6087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04234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Box 10"/>
          <p:cNvSpPr txBox="1">
            <a:spLocks noChangeArrowheads="1"/>
          </p:cNvSpPr>
          <p:nvPr/>
        </p:nvSpPr>
        <p:spPr bwMode="auto">
          <a:xfrm>
            <a:off x="5334000" y="2895600"/>
            <a:ext cx="3505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Pick a group of colors you feel work well together.  </a:t>
            </a:r>
          </a:p>
          <a:p>
            <a:pPr eaLnBrk="1" hangingPunct="1"/>
            <a:endParaRPr lang="en-US" sz="200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Press harder in the corners... and as you get near the top of each bump get lighter and lighter. </a:t>
            </a:r>
          </a:p>
        </p:txBody>
      </p:sp>
      <p:sp>
        <p:nvSpPr>
          <p:cNvPr id="13315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sp>
        <p:nvSpPr>
          <p:cNvPr id="13316" name="Text Placeholder 8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pic>
        <p:nvPicPr>
          <p:cNvPr id="102404" name="Picture 6" descr="opar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4310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C0C0C0"/>
                </a:solidFill>
                <a:latin typeface="Arial" charset="0"/>
                <a:ea typeface="+mj-ea"/>
                <a:cs typeface="+mj-cs"/>
              </a:rPr>
              <a:t>Op Art Shading Blobs</a:t>
            </a:r>
            <a:endParaRPr lang="en-US" sz="2000" b="1" kern="0" dirty="0">
              <a:solidFill>
                <a:srgbClr val="C0C0C0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16710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Box 10"/>
          <p:cNvSpPr txBox="1">
            <a:spLocks noChangeArrowheads="1"/>
          </p:cNvSpPr>
          <p:nvPr/>
        </p:nvSpPr>
        <p:spPr bwMode="auto">
          <a:xfrm>
            <a:off x="5334000" y="2895600"/>
            <a:ext cx="3505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Pick a group of colors you feel work well together.  </a:t>
            </a:r>
          </a:p>
          <a:p>
            <a:pPr eaLnBrk="1" hangingPunct="1"/>
            <a:endParaRPr lang="en-US" sz="2000">
              <a:solidFill>
                <a:srgbClr val="99FF99"/>
              </a:solidFill>
              <a:latin typeface="Arial" charset="0"/>
            </a:endParaRPr>
          </a:p>
          <a:p>
            <a:pPr eaLnBrk="1" hangingPunct="1"/>
            <a:r>
              <a:rPr lang="en-US" sz="2000">
                <a:solidFill>
                  <a:srgbClr val="99FF99"/>
                </a:solidFill>
                <a:latin typeface="Arial" charset="0"/>
              </a:rPr>
              <a:t>Press harder in the corners... and as you get near the top of each bump get lighter and lighter. </a:t>
            </a:r>
          </a:p>
        </p:txBody>
      </p:sp>
      <p:sp>
        <p:nvSpPr>
          <p:cNvPr id="1433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sp>
        <p:nvSpPr>
          <p:cNvPr id="14340" name="Text Placeholder 8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</a:endParaRPr>
          </a:p>
        </p:txBody>
      </p:sp>
      <p:pic>
        <p:nvPicPr>
          <p:cNvPr id="103428" name="Picture 6" descr="opar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4310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C0C0C0"/>
                </a:solidFill>
                <a:latin typeface="Arial" charset="0"/>
                <a:ea typeface="+mj-ea"/>
                <a:cs typeface="+mj-cs"/>
              </a:rPr>
              <a:t>Op Art Shading Blobs</a:t>
            </a:r>
            <a:endParaRPr lang="en-US" sz="2000" b="1" kern="0" dirty="0">
              <a:solidFill>
                <a:srgbClr val="C0C0C0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146977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6388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C0C0C0"/>
                </a:solidFill>
                <a:latin typeface="Arial" charset="0"/>
              </a:rPr>
              <a:t>Op Art </a:t>
            </a:r>
            <a:br>
              <a:rPr lang="en-US" b="1" smtClean="0">
                <a:solidFill>
                  <a:srgbClr val="C0C0C0"/>
                </a:solidFill>
                <a:latin typeface="Arial" charset="0"/>
              </a:rPr>
            </a:br>
            <a:r>
              <a:rPr lang="en-US" b="1" smtClean="0">
                <a:solidFill>
                  <a:srgbClr val="C0C0C0"/>
                </a:solidFill>
                <a:latin typeface="Arial" charset="0"/>
              </a:rPr>
              <a:t>Shading Blobs</a:t>
            </a:r>
            <a:endParaRPr lang="en-US" sz="2000" b="1" smtClean="0">
              <a:solidFill>
                <a:srgbClr val="C0C0C0"/>
              </a:solidFill>
              <a:latin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5715000" cy="1143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b="1" smtClean="0">
                <a:solidFill>
                  <a:srgbClr val="CCFFCC"/>
                </a:solidFill>
                <a:latin typeface="Arial" charset="0"/>
              </a:rPr>
              <a:t>When something plays tricks on your eyes</a:t>
            </a:r>
            <a:br>
              <a:rPr lang="en-US" sz="1800" b="1" smtClean="0">
                <a:solidFill>
                  <a:srgbClr val="CCFFCC"/>
                </a:solidFill>
                <a:latin typeface="Arial" charset="0"/>
              </a:rPr>
            </a:br>
            <a:r>
              <a:rPr lang="en-US" sz="1800" b="1" smtClean="0">
                <a:solidFill>
                  <a:srgbClr val="CCFFCC"/>
                </a:solidFill>
                <a:latin typeface="Arial" charset="0"/>
              </a:rPr>
              <a:t>it is called an </a:t>
            </a:r>
            <a:r>
              <a:rPr lang="en-US" sz="1800" b="1" smtClean="0">
                <a:solidFill>
                  <a:srgbClr val="FFFF99"/>
                </a:solidFill>
                <a:latin typeface="Arial" charset="0"/>
              </a:rPr>
              <a:t>Op</a:t>
            </a:r>
            <a:r>
              <a:rPr lang="en-US" sz="1800" b="1" smtClean="0">
                <a:solidFill>
                  <a:srgbClr val="CCFFCC"/>
                </a:solidFill>
                <a:latin typeface="Arial" charset="0"/>
              </a:rPr>
              <a:t>tical Illusion…</a:t>
            </a:r>
            <a:br>
              <a:rPr lang="en-US" sz="1800" b="1" smtClean="0">
                <a:solidFill>
                  <a:srgbClr val="CCFFCC"/>
                </a:solidFill>
                <a:latin typeface="Arial" charset="0"/>
              </a:rPr>
            </a:br>
            <a:r>
              <a:rPr lang="en-US" sz="1800" b="1" smtClean="0">
                <a:solidFill>
                  <a:srgbClr val="FFFF99"/>
                </a:solidFill>
                <a:latin typeface="Arial" charset="0"/>
              </a:rPr>
              <a:t>Op Art</a:t>
            </a:r>
            <a:r>
              <a:rPr lang="en-US" sz="1800" b="1" smtClean="0">
                <a:solidFill>
                  <a:srgbClr val="CCFFCC"/>
                </a:solidFill>
                <a:latin typeface="Arial" charset="0"/>
              </a:rPr>
              <a:t> is artwork that plays tricks on our eyes.</a:t>
            </a:r>
          </a:p>
        </p:txBody>
      </p:sp>
      <p:pic>
        <p:nvPicPr>
          <p:cNvPr id="104451" name="Picture 6"/>
          <p:cNvPicPr>
            <a:picLocks noChangeAspect="1" noChangeArrowheads="1"/>
          </p:cNvPicPr>
          <p:nvPr/>
        </p:nvPicPr>
        <p:blipFill>
          <a:blip r:embed="rId2">
            <a:lum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2438400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7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45720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8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4384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Box 10"/>
          <p:cNvSpPr txBox="1">
            <a:spLocks noChangeArrowheads="1"/>
          </p:cNvSpPr>
          <p:nvPr/>
        </p:nvSpPr>
        <p:spPr bwMode="auto">
          <a:xfrm>
            <a:off x="5791200" y="228600"/>
            <a:ext cx="3352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letype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1600">
                <a:solidFill>
                  <a:srgbClr val="FFFF99"/>
                </a:solidFill>
                <a:latin typeface="Arial" charset="0"/>
              </a:rPr>
              <a:t>- Start by drawing a curved line across the paper.   Think rolling hill... not roller coaster!</a:t>
            </a:r>
            <a:r>
              <a:rPr lang="en-US" sz="1600">
                <a:solidFill>
                  <a:srgbClr val="99FF99"/>
                </a:solidFill>
                <a:latin typeface="Arial" charset="0"/>
              </a:rPr>
              <a:t/>
            </a:r>
            <a:br>
              <a:rPr lang="en-US" sz="1600">
                <a:solidFill>
                  <a:srgbClr val="99FF99"/>
                </a:solidFill>
                <a:latin typeface="Arial" charset="0"/>
              </a:rPr>
            </a:br>
            <a:r>
              <a:rPr lang="en-US" sz="800">
                <a:solidFill>
                  <a:srgbClr val="99FF99"/>
                </a:solidFill>
                <a:latin typeface="Arial" charset="0"/>
              </a:rPr>
              <a:t/>
            </a:r>
            <a:br>
              <a:rPr lang="en-US" sz="800">
                <a:solidFill>
                  <a:srgbClr val="99FF99"/>
                </a:solidFill>
                <a:latin typeface="Arial" charset="0"/>
              </a:rPr>
            </a:br>
            <a:endParaRPr lang="en-US" sz="1600">
              <a:solidFill>
                <a:srgbClr val="99FF99"/>
              </a:solidFill>
              <a:latin typeface="Arial" charset="0"/>
            </a:endParaRPr>
          </a:p>
          <a:p>
            <a:pPr eaLnBrk="1" hangingPunct="1">
              <a:buFontTx/>
              <a:buAutoNum type="arabicPeriod"/>
            </a:pPr>
            <a:r>
              <a:rPr lang="en-US" sz="1600">
                <a:solidFill>
                  <a:srgbClr val="99FF99"/>
                </a:solidFill>
                <a:latin typeface="Arial" charset="0"/>
              </a:rPr>
              <a:t>- Add 8 dots across the line.  </a:t>
            </a:r>
            <a:br>
              <a:rPr lang="en-US" sz="1600">
                <a:solidFill>
                  <a:srgbClr val="99FF99"/>
                </a:solidFill>
                <a:latin typeface="Arial" charset="0"/>
              </a:rPr>
            </a:br>
            <a:r>
              <a:rPr lang="en-US" sz="1600">
                <a:solidFill>
                  <a:srgbClr val="99FF99"/>
                </a:solidFill>
                <a:latin typeface="Arial" charset="0"/>
              </a:rPr>
              <a:t>- They should be at different lengths apart.  </a:t>
            </a:r>
            <a:br>
              <a:rPr lang="en-US" sz="1600">
                <a:solidFill>
                  <a:srgbClr val="99FF99"/>
                </a:solidFill>
                <a:latin typeface="Arial" charset="0"/>
              </a:rPr>
            </a:br>
            <a:r>
              <a:rPr lang="en-US" sz="1600">
                <a:solidFill>
                  <a:srgbClr val="99FF99"/>
                </a:solidFill>
                <a:latin typeface="Arial" charset="0"/>
              </a:rPr>
              <a:t>- You need a dot close  to the edges of your paper.  </a:t>
            </a:r>
            <a:br>
              <a:rPr lang="en-US" sz="1600">
                <a:solidFill>
                  <a:srgbClr val="99FF99"/>
                </a:solidFill>
                <a:latin typeface="Arial" charset="0"/>
              </a:rPr>
            </a:br>
            <a:r>
              <a:rPr lang="en-US" sz="800">
                <a:solidFill>
                  <a:srgbClr val="99FF99"/>
                </a:solidFill>
                <a:latin typeface="Arial" charset="0"/>
              </a:rPr>
              <a:t/>
            </a:r>
            <a:br>
              <a:rPr lang="en-US" sz="800">
                <a:solidFill>
                  <a:srgbClr val="99FF99"/>
                </a:solidFill>
                <a:latin typeface="Arial" charset="0"/>
              </a:rPr>
            </a:br>
            <a:endParaRPr lang="en-US" sz="1600">
              <a:solidFill>
                <a:srgbClr val="99FF99"/>
              </a:solidFill>
              <a:latin typeface="Arial" charset="0"/>
            </a:endParaRPr>
          </a:p>
          <a:p>
            <a:pPr eaLnBrk="1" hangingPunct="1">
              <a:buFontTx/>
              <a:buAutoNum type="arabicPeriod"/>
            </a:pPr>
            <a:r>
              <a:rPr lang="en-US" sz="1600">
                <a:solidFill>
                  <a:srgbClr val="FFFF99"/>
                </a:solidFill>
                <a:latin typeface="Arial" charset="0"/>
              </a:rPr>
              <a:t>- Start connecting the dots with bumps.  </a:t>
            </a:r>
            <a:br>
              <a:rPr lang="en-US" sz="1600">
                <a:solidFill>
                  <a:srgbClr val="FFFF99"/>
                </a:solidFill>
                <a:latin typeface="Arial" charset="0"/>
              </a:rPr>
            </a:br>
            <a:r>
              <a:rPr lang="en-US" sz="1600">
                <a:solidFill>
                  <a:srgbClr val="FFFF99"/>
                </a:solidFill>
                <a:latin typeface="Arial" charset="0"/>
              </a:rPr>
              <a:t>- The dots close to the edge will go off the edge of the paper to an imaginary dot.   </a:t>
            </a:r>
            <a:br>
              <a:rPr lang="en-US" sz="1600">
                <a:solidFill>
                  <a:srgbClr val="FFFF99"/>
                </a:solidFill>
                <a:latin typeface="Arial" charset="0"/>
              </a:rPr>
            </a:br>
            <a:r>
              <a:rPr lang="en-US" sz="1600">
                <a:solidFill>
                  <a:srgbClr val="FFFF99"/>
                </a:solidFill>
                <a:latin typeface="Arial" charset="0"/>
              </a:rPr>
              <a:t>- The lines will  eventually go off the top and bottom of the paper. Fill the whole paper.</a:t>
            </a:r>
            <a:r>
              <a:rPr lang="en-US" sz="1600">
                <a:solidFill>
                  <a:srgbClr val="99FF99"/>
                </a:solidFill>
                <a:latin typeface="Arial" charset="0"/>
              </a:rPr>
              <a:t/>
            </a:r>
            <a:br>
              <a:rPr lang="en-US" sz="1600">
                <a:solidFill>
                  <a:srgbClr val="99FF99"/>
                </a:solidFill>
                <a:latin typeface="Arial" charset="0"/>
              </a:rPr>
            </a:br>
            <a:r>
              <a:rPr lang="en-US" sz="800">
                <a:solidFill>
                  <a:srgbClr val="99FF99"/>
                </a:solidFill>
                <a:latin typeface="Arial" charset="0"/>
              </a:rPr>
              <a:t/>
            </a:r>
            <a:br>
              <a:rPr lang="en-US" sz="800">
                <a:solidFill>
                  <a:srgbClr val="99FF99"/>
                </a:solidFill>
                <a:latin typeface="Arial" charset="0"/>
              </a:rPr>
            </a:br>
            <a:endParaRPr lang="en-US" sz="1600">
              <a:solidFill>
                <a:srgbClr val="99FF99"/>
              </a:solidFill>
              <a:latin typeface="Arial" charset="0"/>
            </a:endParaRPr>
          </a:p>
          <a:p>
            <a:pPr eaLnBrk="1" hangingPunct="1">
              <a:buFontTx/>
              <a:buAutoNum type="arabicPeriod"/>
            </a:pPr>
            <a:r>
              <a:rPr lang="en-US" sz="1600">
                <a:solidFill>
                  <a:srgbClr val="99FF99"/>
                </a:solidFill>
                <a:latin typeface="Arial" charset="0"/>
              </a:rPr>
              <a:t>-Pick a group of colors you think work well together.  </a:t>
            </a:r>
            <a:br>
              <a:rPr lang="en-US" sz="1600">
                <a:solidFill>
                  <a:srgbClr val="99FF99"/>
                </a:solidFill>
                <a:latin typeface="Arial" charset="0"/>
              </a:rPr>
            </a:br>
            <a:r>
              <a:rPr lang="en-US" sz="1600">
                <a:solidFill>
                  <a:srgbClr val="99FF99"/>
                </a:solidFill>
                <a:latin typeface="Arial" charset="0"/>
              </a:rPr>
              <a:t>-Press harder in the corners... and as you get near the top of each bump get lighter and lighter. </a:t>
            </a:r>
          </a:p>
        </p:txBody>
      </p:sp>
      <p:pic>
        <p:nvPicPr>
          <p:cNvPr id="104455" name="Picture 8" descr="opar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27432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21562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26683">
            <a:off x="5856940" y="259699"/>
            <a:ext cx="3738481" cy="143490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Bridget Riley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sz="2400" i="1" dirty="0" smtClean="0">
                <a:solidFill>
                  <a:srgbClr val="FF6600"/>
                </a:solidFill>
              </a:rPr>
              <a:t>Movement in Squares</a:t>
            </a:r>
            <a:br>
              <a:rPr lang="en-US" sz="2400" i="1" dirty="0" smtClean="0">
                <a:solidFill>
                  <a:srgbClr val="FF6600"/>
                </a:solidFill>
              </a:rPr>
            </a:br>
            <a:r>
              <a:rPr lang="en-US" sz="2400" dirty="0" smtClean="0">
                <a:solidFill>
                  <a:srgbClr val="FF6600"/>
                </a:solidFill>
              </a:rPr>
              <a:t>1961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813065"/>
            <a:ext cx="8471494" cy="4811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0994491">
            <a:off x="-65016" y="5537394"/>
            <a:ext cx="35665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826" y="-73763"/>
            <a:ext cx="632235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Write this learning target on the </a:t>
            </a:r>
            <a:r>
              <a:rPr lang="en-US" dirty="0" smtClean="0"/>
              <a:t>bottom of </a:t>
            </a:r>
            <a:r>
              <a:rPr lang="en-US" dirty="0"/>
              <a:t>the </a:t>
            </a:r>
            <a:r>
              <a:rPr lang="en-US" dirty="0" smtClean="0"/>
              <a:t>bottom left </a:t>
            </a:r>
            <a:r>
              <a:rPr lang="en-US" dirty="0"/>
              <a:t>square…</a:t>
            </a:r>
          </a:p>
          <a:p>
            <a:endParaRPr lang="en-US" i="1" dirty="0"/>
          </a:p>
          <a:p>
            <a:r>
              <a:rPr lang="en-US" sz="3200" i="1" u="sng" dirty="0"/>
              <a:t>I CAN create an Optical Illusion </a:t>
            </a:r>
            <a:r>
              <a:rPr lang="en-US" sz="3200" i="1" u="sng" dirty="0" smtClean="0"/>
              <a:t>by varying the </a:t>
            </a:r>
            <a:r>
              <a:rPr lang="en-US" sz="3200" b="1" i="1" u="sng" dirty="0" smtClean="0"/>
              <a:t>spacing</a:t>
            </a:r>
            <a:r>
              <a:rPr lang="en-US" sz="3200" i="1" u="sng" dirty="0" smtClean="0"/>
              <a:t> of a pattern</a:t>
            </a:r>
            <a:r>
              <a:rPr lang="en-US" sz="3200" i="1" dirty="0" smtClean="0"/>
              <a:t>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7674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079" y="274638"/>
            <a:ext cx="2330651" cy="5586640"/>
          </a:xfrm>
        </p:spPr>
        <p:txBody>
          <a:bodyPr>
            <a:normAutofit/>
          </a:bodyPr>
          <a:lstStyle/>
          <a:p>
            <a:r>
              <a:rPr lang="en-US" dirty="0" smtClean="0"/>
              <a:t>Bridget Riley –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Hesitate</a:t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 1964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401" y="476229"/>
            <a:ext cx="6285728" cy="59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73075"/>
            <a:ext cx="8153400" cy="6699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Teletype" charset="0"/>
              </a:rPr>
              <a:t>Op is short for Optical Illusion</a:t>
            </a:r>
          </a:p>
        </p:txBody>
      </p:sp>
      <p:pic>
        <p:nvPicPr>
          <p:cNvPr id="27650" name="Picture 4" descr="illusio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03375"/>
            <a:ext cx="5486400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124200" y="6415088"/>
            <a:ext cx="3962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Arial" charset="0"/>
              </a:rPr>
              <a:t>Is the ball moving?</a:t>
            </a:r>
          </a:p>
        </p:txBody>
      </p:sp>
    </p:spTree>
    <p:extLst>
      <p:ext uri="{BB962C8B-B14F-4D97-AF65-F5344CB8AC3E}">
        <p14:creationId xmlns:p14="http://schemas.microsoft.com/office/powerpoint/2010/main" val="3851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210" y="6080"/>
            <a:ext cx="6851920" cy="68519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0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jp3.r0tt.com/l_7d4863a0-5c9c-11e1-aaf0-8b53306000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65" y="717177"/>
            <a:ext cx="5804624" cy="50830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 rot="2360534">
            <a:off x="4275888" y="513931"/>
            <a:ext cx="31193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DEMO!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4588" y="2026103"/>
            <a:ext cx="24512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I CAN Create an optical illusion with a complex shape</a:t>
            </a:r>
            <a:endParaRPr lang="en-US" sz="3600" b="1" u="sng" dirty="0"/>
          </a:p>
        </p:txBody>
      </p:sp>
      <p:sp>
        <p:nvSpPr>
          <p:cNvPr id="3" name="Rectangle 2"/>
          <p:cNvSpPr/>
          <p:nvPr/>
        </p:nvSpPr>
        <p:spPr>
          <a:xfrm>
            <a:off x="6118389" y="70846"/>
            <a:ext cx="3025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Write this learning target on </a:t>
            </a:r>
            <a:r>
              <a:rPr lang="en-US" dirty="0" smtClean="0"/>
              <a:t>the </a:t>
            </a:r>
            <a:r>
              <a:rPr lang="en-US" dirty="0"/>
              <a:t>the </a:t>
            </a:r>
            <a:r>
              <a:rPr lang="en-US" dirty="0" smtClean="0"/>
              <a:t>top right </a:t>
            </a:r>
            <a:r>
              <a:rPr lang="en-US" dirty="0"/>
              <a:t>square…</a:t>
            </a:r>
          </a:p>
        </p:txBody>
      </p:sp>
    </p:spTree>
    <p:extLst>
      <p:ext uri="{BB962C8B-B14F-4D97-AF65-F5344CB8AC3E}">
        <p14:creationId xmlns:p14="http://schemas.microsoft.com/office/powerpoint/2010/main" val="8085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66" y="299003"/>
            <a:ext cx="6073507" cy="60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910" y="141438"/>
            <a:ext cx="6465880" cy="64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102" y="1000664"/>
            <a:ext cx="79363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Summary</a:t>
            </a:r>
          </a:p>
          <a:p>
            <a:endParaRPr lang="en-US" sz="4000" b="1" dirty="0"/>
          </a:p>
          <a:p>
            <a:r>
              <a:rPr lang="en-US" sz="4000" b="1" dirty="0" smtClean="0"/>
              <a:t>How would YOU summarize Op Art? How do you feel about it- WHY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868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454" y="520700"/>
            <a:ext cx="103632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28600" y="6400800"/>
            <a:ext cx="89154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</a:rPr>
              <a:t>Are the dots white or gray?</a:t>
            </a:r>
          </a:p>
        </p:txBody>
      </p:sp>
    </p:spTree>
    <p:extLst>
      <p:ext uri="{BB962C8B-B14F-4D97-AF65-F5344CB8AC3E}">
        <p14:creationId xmlns:p14="http://schemas.microsoft.com/office/powerpoint/2010/main" val="30469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5438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C0C0C0"/>
                </a:solidFill>
                <a:latin typeface="Arial" charset="0"/>
              </a:rPr>
              <a:t>Op Art</a:t>
            </a:r>
            <a:endParaRPr lang="en-US" sz="2000" b="1" dirty="0" smtClean="0">
              <a:solidFill>
                <a:srgbClr val="C0C0C0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82000" cy="1143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There is an artist named </a:t>
            </a:r>
            <a:r>
              <a:rPr lang="en-US" sz="2400" b="1" i="1" u="sng" dirty="0" smtClean="0">
                <a:solidFill>
                  <a:srgbClr val="FFFF99"/>
                </a:solidFill>
                <a:latin typeface="Arial" charset="0"/>
              </a:rPr>
              <a:t>Bridget Riley</a:t>
            </a:r>
            <a:r>
              <a:rPr lang="en-US" sz="2400" b="1" i="1" u="sng" dirty="0" smtClean="0">
                <a:solidFill>
                  <a:srgbClr val="CCFFCC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who is famous for creating Op Art that </a:t>
            </a:r>
            <a:r>
              <a:rPr lang="en-US" sz="2400" b="1" i="1" u="sng" dirty="0" smtClean="0">
                <a:solidFill>
                  <a:srgbClr val="CCFFCC"/>
                </a:solidFill>
                <a:latin typeface="Arial" charset="0"/>
              </a:rPr>
              <a:t>looks like it is moving</a:t>
            </a:r>
            <a:r>
              <a:rPr lang="en-US" sz="2400" b="1" dirty="0" smtClean="0">
                <a:solidFill>
                  <a:srgbClr val="CCFFCC"/>
                </a:solidFill>
                <a:latin typeface="Arial" charset="0"/>
              </a:rPr>
              <a:t>. </a:t>
            </a:r>
          </a:p>
        </p:txBody>
      </p:sp>
      <p:pic>
        <p:nvPicPr>
          <p:cNvPr id="35843" name="Picture 4" descr="http://www.nologo.co.uk/anna/wp-content/uploads/wpsc/product_images/1170450761OpArt_Blaze4Riley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52" y="2300941"/>
            <a:ext cx="4266524" cy="429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http://www.uibk.ac.at/psychologie/forschung/subjektivetheorien/images/bridget_riley_arrest_1_1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744" y="2300941"/>
            <a:ext cx="4256648" cy="430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71886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0650"/>
            <a:ext cx="7772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5896</TotalTime>
  <Words>939</Words>
  <Application>Microsoft Macintosh PowerPoint</Application>
  <PresentationFormat>On-screen Show (4:3)</PresentationFormat>
  <Paragraphs>175</Paragraphs>
  <Slides>65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 Black</vt:lpstr>
      <vt:lpstr>Calibri</vt:lpstr>
      <vt:lpstr>ＭＳ Ｐゴシック</vt:lpstr>
      <vt:lpstr>Teletype</vt:lpstr>
      <vt:lpstr>Wingdings</vt:lpstr>
      <vt:lpstr>Arial</vt:lpstr>
      <vt:lpstr>Times New Roman</vt:lpstr>
      <vt:lpstr>Black</vt:lpstr>
      <vt:lpstr>PowerPoint Presentation</vt:lpstr>
      <vt:lpstr>What is “Op” Art? </vt:lpstr>
      <vt:lpstr>What is “Op” Art? </vt:lpstr>
      <vt:lpstr>What is “Op Art?”</vt:lpstr>
      <vt:lpstr>What is “Op Art?”</vt:lpstr>
      <vt:lpstr>Op is short for Optical Illusion</vt:lpstr>
      <vt:lpstr>PowerPoint Presentation</vt:lpstr>
      <vt:lpstr>Op Art</vt:lpstr>
      <vt:lpstr>PowerPoint Presentation</vt:lpstr>
      <vt:lpstr>Op Art Artist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 Art</vt:lpstr>
      <vt:lpstr>PowerPoint Presentation</vt:lpstr>
      <vt:lpstr>PowerPoint Presentation</vt:lpstr>
      <vt:lpstr>PowerPoint Presentation</vt:lpstr>
      <vt:lpstr>PowerPoint Presentation</vt:lpstr>
      <vt:lpstr>What is “Op Art?”</vt:lpstr>
      <vt:lpstr>What is “Op Art?”</vt:lpstr>
      <vt:lpstr>PowerPoint Presentation</vt:lpstr>
      <vt:lpstr>Op Art is ??? Which one???.  </vt:lpstr>
      <vt:lpstr>Op Art is a form of Abstract Art.  </vt:lpstr>
      <vt:lpstr>Op Art is which kind of Abstract Art?  </vt:lpstr>
      <vt:lpstr>Op Art is which kind of Abstract Art?  </vt:lpstr>
      <vt:lpstr>Op Art is Abstract Art.  </vt:lpstr>
      <vt:lpstr>1960’s  beginnings</vt:lpstr>
      <vt:lpstr>1960’s  beginnings</vt:lpstr>
      <vt:lpstr>1960’s Fashion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cross-contour lines?</vt:lpstr>
      <vt:lpstr>What are cross-contour lines?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 Art  Shading Blobs</vt:lpstr>
      <vt:lpstr>Bridget Riley Movement in Squares 1961</vt:lpstr>
      <vt:lpstr>Bridget Riley –   Hesitate   1964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nkcschools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Sulzen</dc:creator>
  <cp:lastModifiedBy>Heather Sulzen</cp:lastModifiedBy>
  <cp:revision>88</cp:revision>
  <cp:lastPrinted>2017-08-25T19:57:03Z</cp:lastPrinted>
  <dcterms:created xsi:type="dcterms:W3CDTF">2014-08-12T20:07:59Z</dcterms:created>
  <dcterms:modified xsi:type="dcterms:W3CDTF">2017-08-25T19:58:46Z</dcterms:modified>
</cp:coreProperties>
</file>