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308" r:id="rId10"/>
    <p:sldId id="265" r:id="rId11"/>
    <p:sldId id="266" r:id="rId12"/>
    <p:sldId id="267" r:id="rId13"/>
    <p:sldId id="268" r:id="rId14"/>
    <p:sldId id="269" r:id="rId15"/>
    <p:sldId id="270" r:id="rId16"/>
    <p:sldId id="271" r:id="rId17"/>
    <p:sldId id="272" r:id="rId18"/>
    <p:sldId id="273" r:id="rId19"/>
    <p:sldId id="314" r:id="rId20"/>
    <p:sldId id="274" r:id="rId21"/>
    <p:sldId id="275" r:id="rId22"/>
    <p:sldId id="276" r:id="rId23"/>
    <p:sldId id="277" r:id="rId24"/>
    <p:sldId id="278" r:id="rId25"/>
    <p:sldId id="279" r:id="rId26"/>
    <p:sldId id="280" r:id="rId27"/>
    <p:sldId id="281" r:id="rId28"/>
    <p:sldId id="282" r:id="rId29"/>
    <p:sldId id="309" r:id="rId30"/>
    <p:sldId id="284" r:id="rId31"/>
    <p:sldId id="285" r:id="rId32"/>
    <p:sldId id="287" r:id="rId33"/>
    <p:sldId id="288" r:id="rId34"/>
    <p:sldId id="289" r:id="rId35"/>
    <p:sldId id="291" r:id="rId36"/>
    <p:sldId id="292" r:id="rId37"/>
    <p:sldId id="293" r:id="rId38"/>
    <p:sldId id="290" r:id="rId39"/>
    <p:sldId id="294" r:id="rId40"/>
    <p:sldId id="296" r:id="rId41"/>
    <p:sldId id="310" r:id="rId42"/>
    <p:sldId id="298" r:id="rId43"/>
    <p:sldId id="299" r:id="rId44"/>
    <p:sldId id="300" r:id="rId45"/>
    <p:sldId id="301" r:id="rId46"/>
    <p:sldId id="302" r:id="rId47"/>
    <p:sldId id="303" r:id="rId48"/>
    <p:sldId id="304" r:id="rId49"/>
    <p:sldId id="305" r:id="rId50"/>
    <p:sldId id="306" r:id="rId51"/>
    <p:sldId id="307" r:id="rId52"/>
    <p:sldId id="312" r:id="rId53"/>
    <p:sldId id="31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p:restoredTop sz="92969"/>
  </p:normalViewPr>
  <p:slideViewPr>
    <p:cSldViewPr snapToGrid="0" snapToObjects="1">
      <p:cViewPr varScale="1">
        <p:scale>
          <a:sx n="58" d="100"/>
          <a:sy n="58" d="100"/>
        </p:scale>
        <p:origin x="21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DBEFC-07F2-054E-9C89-313C74817AEE}" type="datetimeFigureOut">
              <a:rPr lang="en-US" smtClean="0"/>
              <a:t>3/19/17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E2F73-25AF-1E47-A03E-5FCEB5C1CC8A}" type="slidenum">
              <a:rPr lang="en-US" smtClean="0"/>
              <a:t>‹#›</a:t>
            </a:fld>
            <a:endParaRPr lang="en-US"/>
          </a:p>
        </p:txBody>
      </p:sp>
    </p:spTree>
    <p:extLst>
      <p:ext uri="{BB962C8B-B14F-4D97-AF65-F5344CB8AC3E}">
        <p14:creationId xmlns:p14="http://schemas.microsoft.com/office/powerpoint/2010/main" val="2067169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at the Met, summer 2013</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40</a:t>
            </a:fld>
            <a:endParaRPr lang="en-US"/>
          </a:p>
        </p:txBody>
      </p:sp>
    </p:spTree>
    <p:extLst>
      <p:ext uri="{BB962C8B-B14F-4D97-AF65-F5344CB8AC3E}">
        <p14:creationId xmlns:p14="http://schemas.microsoft.com/office/powerpoint/2010/main" val="210973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when done.</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50</a:t>
            </a:fld>
            <a:endParaRPr lang="en-US"/>
          </a:p>
        </p:txBody>
      </p:sp>
    </p:spTree>
    <p:extLst>
      <p:ext uri="{BB962C8B-B14F-4D97-AF65-F5344CB8AC3E}">
        <p14:creationId xmlns:p14="http://schemas.microsoft.com/office/powerpoint/2010/main" val="210183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when done.</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51</a:t>
            </a:fld>
            <a:endParaRPr lang="en-US"/>
          </a:p>
        </p:txBody>
      </p:sp>
    </p:spTree>
    <p:extLst>
      <p:ext uri="{BB962C8B-B14F-4D97-AF65-F5344CB8AC3E}">
        <p14:creationId xmlns:p14="http://schemas.microsoft.com/office/powerpoint/2010/main" val="160831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41</a:t>
            </a:fld>
            <a:endParaRPr lang="en-US"/>
          </a:p>
        </p:txBody>
      </p:sp>
    </p:spTree>
    <p:extLst>
      <p:ext uri="{BB962C8B-B14F-4D97-AF65-F5344CB8AC3E}">
        <p14:creationId xmlns:p14="http://schemas.microsoft.com/office/powerpoint/2010/main" val="27149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42</a:t>
            </a:fld>
            <a:endParaRPr lang="en-US"/>
          </a:p>
        </p:txBody>
      </p:sp>
    </p:spTree>
    <p:extLst>
      <p:ext uri="{BB962C8B-B14F-4D97-AF65-F5344CB8AC3E}">
        <p14:creationId xmlns:p14="http://schemas.microsoft.com/office/powerpoint/2010/main" val="145929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43</a:t>
            </a:fld>
            <a:endParaRPr lang="en-US"/>
          </a:p>
        </p:txBody>
      </p:sp>
    </p:spTree>
    <p:extLst>
      <p:ext uri="{BB962C8B-B14F-4D97-AF65-F5344CB8AC3E}">
        <p14:creationId xmlns:p14="http://schemas.microsoft.com/office/powerpoint/2010/main" val="202984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44</a:t>
            </a:fld>
            <a:endParaRPr lang="en-US"/>
          </a:p>
        </p:txBody>
      </p:sp>
    </p:spTree>
    <p:extLst>
      <p:ext uri="{BB962C8B-B14F-4D97-AF65-F5344CB8AC3E}">
        <p14:creationId xmlns:p14="http://schemas.microsoft.com/office/powerpoint/2010/main" val="73998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when done.</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45</a:t>
            </a:fld>
            <a:endParaRPr lang="en-US"/>
          </a:p>
        </p:txBody>
      </p:sp>
    </p:spTree>
    <p:extLst>
      <p:ext uri="{BB962C8B-B14F-4D97-AF65-F5344CB8AC3E}">
        <p14:creationId xmlns:p14="http://schemas.microsoft.com/office/powerpoint/2010/main" val="85794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when done.</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47</a:t>
            </a:fld>
            <a:endParaRPr lang="en-US"/>
          </a:p>
        </p:txBody>
      </p:sp>
    </p:spTree>
    <p:extLst>
      <p:ext uri="{BB962C8B-B14F-4D97-AF65-F5344CB8AC3E}">
        <p14:creationId xmlns:p14="http://schemas.microsoft.com/office/powerpoint/2010/main" val="12611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when done.</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48</a:t>
            </a:fld>
            <a:endParaRPr lang="en-US"/>
          </a:p>
        </p:txBody>
      </p:sp>
    </p:spTree>
    <p:extLst>
      <p:ext uri="{BB962C8B-B14F-4D97-AF65-F5344CB8AC3E}">
        <p14:creationId xmlns:p14="http://schemas.microsoft.com/office/powerpoint/2010/main" val="45564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when done.</a:t>
            </a:r>
            <a:endParaRPr lang="en-US" dirty="0"/>
          </a:p>
        </p:txBody>
      </p:sp>
      <p:sp>
        <p:nvSpPr>
          <p:cNvPr id="4" name="Slide Number Placeholder 3"/>
          <p:cNvSpPr>
            <a:spLocks noGrp="1"/>
          </p:cNvSpPr>
          <p:nvPr>
            <p:ph type="sldNum" sz="quarter" idx="10"/>
          </p:nvPr>
        </p:nvSpPr>
        <p:spPr/>
        <p:txBody>
          <a:bodyPr/>
          <a:lstStyle/>
          <a:p>
            <a:fld id="{FCA2BB37-45E1-42C6-9D79-19BEEB642439}" type="slidenum">
              <a:rPr lang="en-US" smtClean="0"/>
              <a:pPr/>
              <a:t>49</a:t>
            </a:fld>
            <a:endParaRPr lang="en-US"/>
          </a:p>
        </p:txBody>
      </p:sp>
    </p:spTree>
    <p:extLst>
      <p:ext uri="{BB962C8B-B14F-4D97-AF65-F5344CB8AC3E}">
        <p14:creationId xmlns:p14="http://schemas.microsoft.com/office/powerpoint/2010/main" val="13096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FE551-74AB-4948-9392-3DCE96B8230D}"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107051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E551-74AB-4948-9392-3DCE96B8230D}"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26743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E551-74AB-4948-9392-3DCE96B8230D}"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382693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FE551-74AB-4948-9392-3DCE96B8230D}"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300399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FE551-74AB-4948-9392-3DCE96B8230D}" type="datetimeFigureOut">
              <a:rPr lang="en-US" smtClean="0"/>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219111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FE551-74AB-4948-9392-3DCE96B8230D}" type="datetimeFigureOut">
              <a:rPr lang="en-US" smtClean="0"/>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52421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FE551-74AB-4948-9392-3DCE96B8230D}" type="datetimeFigureOut">
              <a:rPr lang="en-US" smtClean="0"/>
              <a:t>3/19/17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295138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FE551-74AB-4948-9392-3DCE96B8230D}" type="datetimeFigureOut">
              <a:rPr lang="en-US" smtClean="0"/>
              <a:t>3/19/17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320148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FE551-74AB-4948-9392-3DCE96B8230D}" type="datetimeFigureOut">
              <a:rPr lang="en-US" smtClean="0"/>
              <a:t>3/19/17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247519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FE551-74AB-4948-9392-3DCE96B8230D}" type="datetimeFigureOut">
              <a:rPr lang="en-US" smtClean="0"/>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125236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FE551-74AB-4948-9392-3DCE96B8230D}" type="datetimeFigureOut">
              <a:rPr lang="en-US" smtClean="0"/>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D1445-0714-D947-89BF-71A029B35864}" type="slidenum">
              <a:rPr lang="en-US" smtClean="0"/>
              <a:t>‹#›</a:t>
            </a:fld>
            <a:endParaRPr lang="en-US"/>
          </a:p>
        </p:txBody>
      </p:sp>
    </p:spTree>
    <p:extLst>
      <p:ext uri="{BB962C8B-B14F-4D97-AF65-F5344CB8AC3E}">
        <p14:creationId xmlns:p14="http://schemas.microsoft.com/office/powerpoint/2010/main" val="51657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E551-74AB-4948-9392-3DCE96B8230D}" type="datetimeFigureOut">
              <a:rPr lang="en-US" smtClean="0"/>
              <a:t>3/19/17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D1445-0714-D947-89BF-71A029B35864}" type="slidenum">
              <a:rPr lang="en-US" smtClean="0"/>
              <a:t>‹#›</a:t>
            </a:fld>
            <a:endParaRPr lang="en-US"/>
          </a:p>
        </p:txBody>
      </p:sp>
    </p:spTree>
    <p:extLst>
      <p:ext uri="{BB962C8B-B14F-4D97-AF65-F5344CB8AC3E}">
        <p14:creationId xmlns:p14="http://schemas.microsoft.com/office/powerpoint/2010/main" val="205745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0.png"/><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GxR3ELuZjLw&amp;index=3&amp;list=PL575A6CD41827AEB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CD9E89E-85BB-A147-9BF4-CB6281BACD95}" type="slidenum">
              <a:rPr lang="en-US"/>
              <a:pPr/>
              <a:t>1</a:t>
            </a:fld>
            <a:endParaRPr lang="en-US"/>
          </a:p>
        </p:txBody>
      </p:sp>
      <p:pic>
        <p:nvPicPr>
          <p:cNvPr id="2052" name="Picture 4" descr="ph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1638" y="-304800"/>
            <a:ext cx="4932362" cy="71628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533400" y="457200"/>
            <a:ext cx="7848600" cy="1143000"/>
          </a:xfrm>
        </p:spPr>
        <p:txBody>
          <a:bodyPr/>
          <a:lstStyle/>
          <a:p>
            <a:r>
              <a:rPr lang="en-US" sz="6600">
                <a:latin typeface="Alcohole" charset="0"/>
              </a:rPr>
              <a:t>Chuck Close</a:t>
            </a:r>
          </a:p>
        </p:txBody>
      </p:sp>
      <p:sp>
        <p:nvSpPr>
          <p:cNvPr id="2051" name="Rectangle 3"/>
          <p:cNvSpPr>
            <a:spLocks noGrp="1" noChangeArrowheads="1"/>
          </p:cNvSpPr>
          <p:nvPr>
            <p:ph type="subTitle" idx="1"/>
          </p:nvPr>
        </p:nvSpPr>
        <p:spPr>
          <a:xfrm>
            <a:off x="63384" y="1485900"/>
            <a:ext cx="6400800" cy="1752600"/>
          </a:xfrm>
        </p:spPr>
        <p:txBody>
          <a:bodyPr/>
          <a:lstStyle/>
          <a:p>
            <a:r>
              <a:rPr lang="en-US" u="sng" dirty="0" smtClean="0">
                <a:solidFill>
                  <a:srgbClr val="FF0000"/>
                </a:solidFill>
              </a:rPr>
              <a:t>Photo-realist </a:t>
            </a:r>
            <a:r>
              <a:rPr lang="en-US" u="sng" dirty="0">
                <a:solidFill>
                  <a:srgbClr val="FF0000"/>
                </a:solidFill>
              </a:rPr>
              <a:t>Artist</a:t>
            </a:r>
          </a:p>
        </p:txBody>
      </p:sp>
      <p:sp>
        <p:nvSpPr>
          <p:cNvPr id="2" name="Rectangle 1"/>
          <p:cNvSpPr/>
          <p:nvPr/>
        </p:nvSpPr>
        <p:spPr>
          <a:xfrm>
            <a:off x="390292" y="2693760"/>
            <a:ext cx="4572000" cy="1569660"/>
          </a:xfrm>
          <a:prstGeom prst="rect">
            <a:avLst/>
          </a:prstGeom>
        </p:spPr>
        <p:txBody>
          <a:bodyPr>
            <a:spAutoFit/>
          </a:bodyPr>
          <a:lstStyle/>
          <a:p>
            <a:r>
              <a:rPr lang="en-US" sz="3200" u="sng" dirty="0"/>
              <a:t>LEARNING TARGET: </a:t>
            </a:r>
          </a:p>
          <a:p>
            <a:pPr lvl="1"/>
            <a:r>
              <a:rPr lang="en-US" sz="3200" dirty="0"/>
              <a:t>I can be inspired by the work of other artists.</a:t>
            </a:r>
          </a:p>
        </p:txBody>
      </p:sp>
    </p:spTree>
    <p:extLst>
      <p:ext uri="{BB962C8B-B14F-4D97-AF65-F5344CB8AC3E}">
        <p14:creationId xmlns:p14="http://schemas.microsoft.com/office/powerpoint/2010/main" val="3799959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BEDCBA-A33E-FF4D-A28F-6176176B0CC7}" type="slidenum">
              <a:rPr lang="en-US"/>
              <a:pPr/>
              <a:t>10</a:t>
            </a:fld>
            <a:endParaRPr lang="en-US"/>
          </a:p>
        </p:txBody>
      </p:sp>
      <p:sp>
        <p:nvSpPr>
          <p:cNvPr id="11266" name="Rectangle 2"/>
          <p:cNvSpPr>
            <a:spLocks noGrp="1" noChangeArrowheads="1"/>
          </p:cNvSpPr>
          <p:nvPr>
            <p:ph type="title"/>
          </p:nvPr>
        </p:nvSpPr>
        <p:spPr>
          <a:xfrm>
            <a:off x="685800" y="2667000"/>
            <a:ext cx="3429000" cy="1143000"/>
          </a:xfrm>
        </p:spPr>
        <p:txBody>
          <a:bodyPr>
            <a:normAutofit fontScale="90000"/>
          </a:bodyPr>
          <a:lstStyle/>
          <a:p>
            <a:r>
              <a:rPr lang="en-US" dirty="0"/>
              <a:t>In 1964, Chuck began doing painstakingly </a:t>
            </a:r>
            <a:r>
              <a:rPr lang="en-US" u="sng" dirty="0"/>
              <a:t>realistic portraits of himself, friends, and family.</a:t>
            </a:r>
          </a:p>
        </p:txBody>
      </p:sp>
      <p:pic>
        <p:nvPicPr>
          <p:cNvPr id="11268" name="Picture 4" descr="close with self portrat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1175" y="457200"/>
            <a:ext cx="4502150" cy="5859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0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09BCFD-6ADB-1642-825B-60397310103B}" type="slidenum">
              <a:rPr lang="en-US"/>
              <a:pPr/>
              <a:t>11</a:t>
            </a:fld>
            <a:endParaRPr lang="en-US"/>
          </a:p>
        </p:txBody>
      </p:sp>
      <p:sp>
        <p:nvSpPr>
          <p:cNvPr id="45058" name="Rectangle 2"/>
          <p:cNvSpPr>
            <a:spLocks noGrp="1" noChangeArrowheads="1"/>
          </p:cNvSpPr>
          <p:nvPr>
            <p:ph type="title"/>
          </p:nvPr>
        </p:nvSpPr>
        <p:spPr>
          <a:xfrm>
            <a:off x="685800" y="609600"/>
            <a:ext cx="3429000" cy="1143000"/>
          </a:xfrm>
        </p:spPr>
        <p:txBody>
          <a:bodyPr>
            <a:normAutofit fontScale="90000"/>
          </a:bodyPr>
          <a:lstStyle/>
          <a:p>
            <a:r>
              <a:rPr lang="en-US" sz="4000"/>
              <a:t>Here</a:t>
            </a:r>
            <a:r>
              <a:rPr lang="ja-JP" altLang="en-US" sz="4000">
                <a:latin typeface="Arial"/>
              </a:rPr>
              <a:t>’</a:t>
            </a:r>
            <a:r>
              <a:rPr lang="en-US" sz="4000"/>
              <a:t>s Chuck in his studio.</a:t>
            </a:r>
          </a:p>
        </p:txBody>
      </p:sp>
      <p:pic>
        <p:nvPicPr>
          <p:cNvPr id="45060" name="Picture 4" descr="close 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8163" y="0"/>
            <a:ext cx="479583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06057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DF5D3CB-C6C3-4147-ADCA-099FF8042850}" type="slidenum">
              <a:rPr lang="en-US"/>
              <a:pPr/>
              <a:t>12</a:t>
            </a:fld>
            <a:endParaRPr lang="en-US"/>
          </a:p>
        </p:txBody>
      </p:sp>
      <p:sp>
        <p:nvSpPr>
          <p:cNvPr id="46082" name="Rectangle 2"/>
          <p:cNvSpPr>
            <a:spLocks noGrp="1" noChangeArrowheads="1"/>
          </p:cNvSpPr>
          <p:nvPr>
            <p:ph type="title"/>
          </p:nvPr>
        </p:nvSpPr>
        <p:spPr>
          <a:xfrm>
            <a:off x="685800" y="152400"/>
            <a:ext cx="7772400" cy="1143000"/>
          </a:xfrm>
        </p:spPr>
        <p:txBody>
          <a:bodyPr/>
          <a:lstStyle/>
          <a:p>
            <a:r>
              <a:rPr lang="en-US"/>
              <a:t>Chuck at work…</a:t>
            </a:r>
          </a:p>
        </p:txBody>
      </p:sp>
      <p:pic>
        <p:nvPicPr>
          <p:cNvPr id="46084" name="Picture 4" descr="close 0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066800"/>
            <a:ext cx="7772400" cy="5610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2017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25316F3-6DBA-6D4C-AD3C-31E81071C53D}" type="slidenum">
              <a:rPr lang="en-US"/>
              <a:pPr/>
              <a:t>13</a:t>
            </a:fld>
            <a:endParaRPr lang="en-US"/>
          </a:p>
        </p:txBody>
      </p:sp>
      <p:sp>
        <p:nvSpPr>
          <p:cNvPr id="12290" name="Rectangle 2"/>
          <p:cNvSpPr>
            <a:spLocks noGrp="1" noChangeArrowheads="1"/>
          </p:cNvSpPr>
          <p:nvPr>
            <p:ph type="title"/>
          </p:nvPr>
        </p:nvSpPr>
        <p:spPr>
          <a:xfrm>
            <a:off x="5181600" y="2819400"/>
            <a:ext cx="3733800" cy="1143000"/>
          </a:xfrm>
        </p:spPr>
        <p:txBody>
          <a:bodyPr>
            <a:normAutofit fontScale="90000"/>
          </a:bodyPr>
          <a:lstStyle/>
          <a:p>
            <a:r>
              <a:rPr lang="en-US" dirty="0"/>
              <a:t>Because Chuck was obsessed with capturing every detail, </a:t>
            </a:r>
            <a:r>
              <a:rPr lang="en-US" u="sng" dirty="0"/>
              <a:t>his portraits were not flattering at all.</a:t>
            </a:r>
          </a:p>
        </p:txBody>
      </p:sp>
      <p:pic>
        <p:nvPicPr>
          <p:cNvPr id="12292" name="Picture 4" descr="bob 196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81000"/>
            <a:ext cx="4448175"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12293" name="Text Box 5"/>
          <p:cNvSpPr txBox="1">
            <a:spLocks noChangeArrowheads="1"/>
          </p:cNvSpPr>
          <p:nvPr/>
        </p:nvSpPr>
        <p:spPr bwMode="auto">
          <a:xfrm>
            <a:off x="2057400" y="6096000"/>
            <a:ext cx="182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Bob, 1969</a:t>
            </a:r>
          </a:p>
        </p:txBody>
      </p:sp>
    </p:spTree>
    <p:extLst>
      <p:ext uri="{BB962C8B-B14F-4D97-AF65-F5344CB8AC3E}">
        <p14:creationId xmlns:p14="http://schemas.microsoft.com/office/powerpoint/2010/main" val="194672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42A225B-A09A-4D4C-8DC2-6FA8B7F5B944}" type="slidenum">
              <a:rPr lang="en-US"/>
              <a:pPr/>
              <a:t>14</a:t>
            </a:fld>
            <a:endParaRPr lang="en-US"/>
          </a:p>
        </p:txBody>
      </p:sp>
      <p:sp>
        <p:nvSpPr>
          <p:cNvPr id="13314" name="Rectangle 2"/>
          <p:cNvSpPr>
            <a:spLocks noGrp="1" noChangeArrowheads="1"/>
          </p:cNvSpPr>
          <p:nvPr>
            <p:ph type="title"/>
          </p:nvPr>
        </p:nvSpPr>
        <p:spPr>
          <a:xfrm>
            <a:off x="76200" y="2819400"/>
            <a:ext cx="3886200" cy="1143000"/>
          </a:xfrm>
        </p:spPr>
        <p:txBody>
          <a:bodyPr>
            <a:normAutofit fontScale="90000"/>
          </a:bodyPr>
          <a:lstStyle/>
          <a:p>
            <a:r>
              <a:rPr lang="en-US"/>
              <a:t>While most portrait artists accepted commissions to create portraits of famous or rich people, Chuck refused.</a:t>
            </a:r>
          </a:p>
        </p:txBody>
      </p:sp>
      <p:pic>
        <p:nvPicPr>
          <p:cNvPr id="13317" name="Picture 5" descr="Frank 196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40213" y="304800"/>
            <a:ext cx="4560887" cy="6019800"/>
          </a:xfrm>
          <a:prstGeom prst="rect">
            <a:avLst/>
          </a:prstGeom>
          <a:noFill/>
          <a:extLst>
            <a:ext uri="{909E8E84-426E-40dd-AFC4-6F175D3DCCD1}">
              <a14:hiddenFill xmlns:a14="http://schemas.microsoft.com/office/drawing/2010/main" xmlns="">
                <a:solidFill>
                  <a:srgbClr val="FFFFFF"/>
                </a:solidFill>
              </a14:hiddenFill>
            </a:ext>
          </a:extLst>
        </p:spPr>
      </p:pic>
      <p:sp>
        <p:nvSpPr>
          <p:cNvPr id="13318" name="Text Box 6"/>
          <p:cNvSpPr txBox="1">
            <a:spLocks noChangeArrowheads="1"/>
          </p:cNvSpPr>
          <p:nvPr/>
        </p:nvSpPr>
        <p:spPr bwMode="auto">
          <a:xfrm>
            <a:off x="5791200" y="6324600"/>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Frank, 1969</a:t>
            </a:r>
          </a:p>
        </p:txBody>
      </p:sp>
    </p:spTree>
    <p:extLst>
      <p:ext uri="{BB962C8B-B14F-4D97-AF65-F5344CB8AC3E}">
        <p14:creationId xmlns:p14="http://schemas.microsoft.com/office/powerpoint/2010/main" val="391182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1DFE9FA-0074-2841-907E-4F0B46B2F951}" type="slidenum">
              <a:rPr lang="en-US"/>
              <a:pPr/>
              <a:t>15</a:t>
            </a:fld>
            <a:endParaRPr lang="en-US"/>
          </a:p>
        </p:txBody>
      </p:sp>
      <p:sp>
        <p:nvSpPr>
          <p:cNvPr id="14338" name="Rectangle 2"/>
          <p:cNvSpPr>
            <a:spLocks noGrp="1" noChangeArrowheads="1"/>
          </p:cNvSpPr>
          <p:nvPr>
            <p:ph type="title"/>
          </p:nvPr>
        </p:nvSpPr>
        <p:spPr>
          <a:xfrm>
            <a:off x="228600" y="2667000"/>
            <a:ext cx="3962400" cy="1143000"/>
          </a:xfrm>
        </p:spPr>
        <p:txBody>
          <a:bodyPr>
            <a:normAutofit fontScale="90000"/>
          </a:bodyPr>
          <a:lstStyle/>
          <a:p>
            <a:r>
              <a:rPr lang="en-US" u="sng" dirty="0"/>
              <a:t>He wanted to draw people the way they really looked</a:t>
            </a:r>
            <a:r>
              <a:rPr lang="en-US" dirty="0"/>
              <a:t>, not how people wanted to look.</a:t>
            </a:r>
          </a:p>
        </p:txBody>
      </p:sp>
      <p:pic>
        <p:nvPicPr>
          <p:cNvPr id="14340" name="Picture 4" descr="Leslie 197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6900" y="304800"/>
            <a:ext cx="4279900" cy="5791200"/>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Text Box 5"/>
          <p:cNvSpPr txBox="1">
            <a:spLocks noChangeArrowheads="1"/>
          </p:cNvSpPr>
          <p:nvPr/>
        </p:nvSpPr>
        <p:spPr bwMode="auto">
          <a:xfrm>
            <a:off x="5181600" y="60960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Leslie (wife), 1973</a:t>
            </a:r>
          </a:p>
        </p:txBody>
      </p:sp>
    </p:spTree>
    <p:extLst>
      <p:ext uri="{BB962C8B-B14F-4D97-AF65-F5344CB8AC3E}">
        <p14:creationId xmlns:p14="http://schemas.microsoft.com/office/powerpoint/2010/main" val="3875729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FC36308-087C-D143-84A5-0A3E9179F733}" type="slidenum">
              <a:rPr lang="en-US"/>
              <a:pPr/>
              <a:t>16</a:t>
            </a:fld>
            <a:endParaRPr lang="en-US"/>
          </a:p>
        </p:txBody>
      </p:sp>
      <p:sp>
        <p:nvSpPr>
          <p:cNvPr id="39938" name="Rectangle 2"/>
          <p:cNvSpPr>
            <a:spLocks noGrp="1" noChangeArrowheads="1"/>
          </p:cNvSpPr>
          <p:nvPr>
            <p:ph type="title"/>
          </p:nvPr>
        </p:nvSpPr>
        <p:spPr>
          <a:xfrm>
            <a:off x="457200" y="2514600"/>
            <a:ext cx="2743200" cy="1143000"/>
          </a:xfrm>
        </p:spPr>
        <p:txBody>
          <a:bodyPr>
            <a:normAutofit fontScale="90000"/>
          </a:bodyPr>
          <a:lstStyle/>
          <a:p>
            <a:r>
              <a:rPr lang="en-US" sz="4000"/>
              <a:t>This is Chuck &amp; Phil.</a:t>
            </a:r>
          </a:p>
        </p:txBody>
      </p:sp>
      <p:pic>
        <p:nvPicPr>
          <p:cNvPr id="39940" name="Picture 4" descr="close 0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9938" y="0"/>
            <a:ext cx="5549900" cy="6526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49347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59B37E-9E12-3E4D-A84B-FE46E0C96E63}" type="slidenum">
              <a:rPr lang="en-US"/>
              <a:pPr/>
              <a:t>17</a:t>
            </a:fld>
            <a:endParaRPr lang="en-US"/>
          </a:p>
        </p:txBody>
      </p:sp>
      <p:sp>
        <p:nvSpPr>
          <p:cNvPr id="40962" name="Rectangle 2"/>
          <p:cNvSpPr>
            <a:spLocks noGrp="1" noChangeArrowheads="1"/>
          </p:cNvSpPr>
          <p:nvPr>
            <p:ph type="title"/>
          </p:nvPr>
        </p:nvSpPr>
        <p:spPr>
          <a:xfrm>
            <a:off x="381000" y="2438400"/>
            <a:ext cx="3124200" cy="1143000"/>
          </a:xfrm>
        </p:spPr>
        <p:txBody>
          <a:bodyPr>
            <a:normAutofit fontScale="90000"/>
          </a:bodyPr>
          <a:lstStyle/>
          <a:p>
            <a:r>
              <a:rPr lang="en-US" sz="4000"/>
              <a:t>Here</a:t>
            </a:r>
            <a:r>
              <a:rPr lang="ja-JP" altLang="en-US" sz="4000">
                <a:latin typeface="Arial"/>
              </a:rPr>
              <a:t>’</a:t>
            </a:r>
            <a:r>
              <a:rPr lang="en-US" sz="4000"/>
              <a:t>s what Phil</a:t>
            </a:r>
            <a:r>
              <a:rPr lang="ja-JP" altLang="en-US" sz="4000">
                <a:latin typeface="Arial"/>
              </a:rPr>
              <a:t>’</a:t>
            </a:r>
            <a:r>
              <a:rPr lang="en-US" sz="4000"/>
              <a:t>s eye looks like close up.</a:t>
            </a:r>
          </a:p>
        </p:txBody>
      </p:sp>
      <p:pic>
        <p:nvPicPr>
          <p:cNvPr id="40964" name="Picture 4" descr="close 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0075" y="0"/>
            <a:ext cx="47339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545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40FEDF-9503-C940-B7FF-0D459A989DD6}" type="slidenum">
              <a:rPr lang="en-US"/>
              <a:pPr/>
              <a:t>18</a:t>
            </a:fld>
            <a:endParaRPr lang="en-US"/>
          </a:p>
        </p:txBody>
      </p:sp>
      <p:sp>
        <p:nvSpPr>
          <p:cNvPr id="41986" name="Rectangle 2"/>
          <p:cNvSpPr>
            <a:spLocks noGrp="1" noChangeArrowheads="1"/>
          </p:cNvSpPr>
          <p:nvPr>
            <p:ph type="title"/>
          </p:nvPr>
        </p:nvSpPr>
        <p:spPr>
          <a:xfrm>
            <a:off x="5257800" y="2286000"/>
            <a:ext cx="3352800" cy="1143000"/>
          </a:xfrm>
        </p:spPr>
        <p:txBody>
          <a:bodyPr>
            <a:normAutofit fontScale="90000"/>
          </a:bodyPr>
          <a:lstStyle/>
          <a:p>
            <a:r>
              <a:rPr lang="en-US" sz="4000"/>
              <a:t>And these are his lips.</a:t>
            </a:r>
          </a:p>
        </p:txBody>
      </p:sp>
      <p:pic>
        <p:nvPicPr>
          <p:cNvPr id="41988" name="Picture 4" descr="close 0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85457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64243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40FEDF-9503-C940-B7FF-0D459A989DD6}" type="slidenum">
              <a:rPr lang="en-US"/>
              <a:pPr/>
              <a:t>19</a:t>
            </a:fld>
            <a:endParaRPr lang="en-US"/>
          </a:p>
        </p:txBody>
      </p:sp>
      <p:pic>
        <p:nvPicPr>
          <p:cNvPr id="41988" name="Picture 4" descr="close 0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85457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107258" y="2430966"/>
            <a:ext cx="3579541" cy="2554545"/>
          </a:xfrm>
          <a:prstGeom prst="rect">
            <a:avLst/>
          </a:prstGeom>
          <a:noFill/>
        </p:spPr>
        <p:txBody>
          <a:bodyPr wrap="square" rtlCol="0">
            <a:spAutoFit/>
          </a:bodyPr>
          <a:lstStyle/>
          <a:p>
            <a:r>
              <a:rPr lang="en-US" sz="3200" dirty="0" smtClean="0"/>
              <a:t>Since Chuck Close is considered a </a:t>
            </a:r>
            <a:r>
              <a:rPr lang="en-US" sz="3200" b="1" dirty="0" smtClean="0"/>
              <a:t>Photo-Realist</a:t>
            </a:r>
            <a:r>
              <a:rPr lang="en-US" sz="3200" dirty="0" smtClean="0"/>
              <a:t> Artist, </a:t>
            </a:r>
            <a:r>
              <a:rPr lang="en-US" sz="3200" b="1" u="sng" dirty="0" smtClean="0"/>
              <a:t>what do you think Photo-Realism is?</a:t>
            </a:r>
            <a:endParaRPr lang="en-US" sz="3200" b="1" u="sng" dirty="0"/>
          </a:p>
        </p:txBody>
      </p:sp>
    </p:spTree>
    <p:extLst>
      <p:ext uri="{BB962C8B-B14F-4D97-AF65-F5344CB8AC3E}">
        <p14:creationId xmlns:p14="http://schemas.microsoft.com/office/powerpoint/2010/main" val="170106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3954BB0-BAB8-F248-94F7-97B40700C85A}" type="slidenum">
              <a:rPr lang="en-US"/>
              <a:pPr/>
              <a:t>2</a:t>
            </a:fld>
            <a:endParaRPr lang="en-US"/>
          </a:p>
        </p:txBody>
      </p:sp>
      <p:sp>
        <p:nvSpPr>
          <p:cNvPr id="4098" name="Rectangle 2"/>
          <p:cNvSpPr>
            <a:spLocks noGrp="1" noChangeArrowheads="1"/>
          </p:cNvSpPr>
          <p:nvPr>
            <p:ph type="title"/>
          </p:nvPr>
        </p:nvSpPr>
        <p:spPr>
          <a:xfrm>
            <a:off x="685800" y="228600"/>
            <a:ext cx="7772400" cy="1143000"/>
          </a:xfrm>
        </p:spPr>
        <p:txBody>
          <a:bodyPr>
            <a:normAutofit fontScale="90000"/>
          </a:bodyPr>
          <a:lstStyle/>
          <a:p>
            <a:r>
              <a:rPr lang="en-US" dirty="0"/>
              <a:t>Chuck was </a:t>
            </a:r>
            <a:r>
              <a:rPr lang="en-US" u="sng" dirty="0"/>
              <a:t>born in 1940 </a:t>
            </a:r>
            <a:r>
              <a:rPr lang="en-US" dirty="0"/>
              <a:t>in Washington State.</a:t>
            </a:r>
          </a:p>
        </p:txBody>
      </p:sp>
      <p:pic>
        <p:nvPicPr>
          <p:cNvPr id="4100" name="Picture 4" descr="United-Stat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447800"/>
            <a:ext cx="4134434"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4101" name="Text Box 5"/>
          <p:cNvSpPr txBox="1">
            <a:spLocks noChangeArrowheads="1"/>
          </p:cNvSpPr>
          <p:nvPr/>
        </p:nvSpPr>
        <p:spPr bwMode="auto">
          <a:xfrm>
            <a:off x="228600" y="1371600"/>
            <a:ext cx="20574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Monroe,</a:t>
            </a:r>
          </a:p>
          <a:p>
            <a:pPr>
              <a:spcBef>
                <a:spcPct val="50000"/>
              </a:spcBef>
            </a:pPr>
            <a:r>
              <a:rPr lang="en-US"/>
              <a:t>Washington</a:t>
            </a:r>
          </a:p>
        </p:txBody>
      </p:sp>
      <p:sp>
        <p:nvSpPr>
          <p:cNvPr id="4102" name="Line 6"/>
          <p:cNvSpPr>
            <a:spLocks noChangeShapeType="1"/>
          </p:cNvSpPr>
          <p:nvPr/>
        </p:nvSpPr>
        <p:spPr bwMode="auto">
          <a:xfrm>
            <a:off x="1600200" y="1752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03" name="Rectangle 7"/>
          <p:cNvSpPr>
            <a:spLocks noChangeArrowheads="1"/>
          </p:cNvSpPr>
          <p:nvPr/>
        </p:nvSpPr>
        <p:spPr bwMode="auto">
          <a:xfrm>
            <a:off x="0" y="4740275"/>
            <a:ext cx="91440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4400" dirty="0">
                <a:solidFill>
                  <a:schemeClr val="tx2"/>
                </a:solidFill>
              </a:rPr>
              <a:t>When Chuck was young, he was big and clumsy and not very athletic.</a:t>
            </a:r>
          </a:p>
        </p:txBody>
      </p:sp>
    </p:spTree>
    <p:extLst>
      <p:ext uri="{BB962C8B-B14F-4D97-AF65-F5344CB8AC3E}">
        <p14:creationId xmlns:p14="http://schemas.microsoft.com/office/powerpoint/2010/main" val="3756547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C8CAD23-92D3-4B48-965F-36535695CAB6}" type="slidenum">
              <a:rPr lang="en-US"/>
              <a:pPr/>
              <a:t>20</a:t>
            </a:fld>
            <a:endParaRPr lang="en-US"/>
          </a:p>
        </p:txBody>
      </p:sp>
      <p:sp>
        <p:nvSpPr>
          <p:cNvPr id="15362" name="Rectangle 2"/>
          <p:cNvSpPr>
            <a:spLocks noGrp="1" noChangeArrowheads="1"/>
          </p:cNvSpPr>
          <p:nvPr>
            <p:ph type="title"/>
          </p:nvPr>
        </p:nvSpPr>
        <p:spPr>
          <a:xfrm>
            <a:off x="4572000" y="2895600"/>
            <a:ext cx="4419600" cy="1143000"/>
          </a:xfrm>
        </p:spPr>
        <p:txBody>
          <a:bodyPr>
            <a:normAutofit fontScale="90000"/>
          </a:bodyPr>
          <a:lstStyle/>
          <a:p>
            <a:r>
              <a:rPr lang="en-US" u="sng" dirty="0"/>
              <a:t>He created his large-scale </a:t>
            </a:r>
            <a:r>
              <a:rPr lang="ja-JP" altLang="en-US" u="sng" dirty="0">
                <a:latin typeface="Arial"/>
              </a:rPr>
              <a:t>“</a:t>
            </a:r>
            <a:r>
              <a:rPr lang="en-US" u="sng" dirty="0"/>
              <a:t>maps</a:t>
            </a:r>
            <a:r>
              <a:rPr lang="ja-JP" altLang="en-US" u="sng" dirty="0">
                <a:latin typeface="Arial"/>
              </a:rPr>
              <a:t>”</a:t>
            </a:r>
            <a:r>
              <a:rPr lang="en-US" u="sng" dirty="0"/>
              <a:t> of the human face by drawing a grid on a photograph.  He transferred the image square by square</a:t>
            </a:r>
            <a:r>
              <a:rPr lang="en-US" dirty="0"/>
              <a:t>…</a:t>
            </a:r>
          </a:p>
        </p:txBody>
      </p:sp>
      <p:pic>
        <p:nvPicPr>
          <p:cNvPr id="15364" name="Picture 4" descr="chuck_clo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762000"/>
            <a:ext cx="4100513"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292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8AB2FF9E-81C3-634F-BC18-D17CC71F7F22}" type="slidenum">
              <a:rPr lang="en-US"/>
              <a:pPr/>
              <a:t>21</a:t>
            </a:fld>
            <a:endParaRPr lang="en-US"/>
          </a:p>
        </p:txBody>
      </p:sp>
      <p:sp>
        <p:nvSpPr>
          <p:cNvPr id="30722" name="Rectangle 2"/>
          <p:cNvSpPr>
            <a:spLocks noGrp="1" noChangeArrowheads="1"/>
          </p:cNvSpPr>
          <p:nvPr>
            <p:ph type="title"/>
          </p:nvPr>
        </p:nvSpPr>
        <p:spPr>
          <a:xfrm>
            <a:off x="-2057400" y="-76200"/>
            <a:ext cx="7772400" cy="1143000"/>
          </a:xfrm>
        </p:spPr>
        <p:txBody>
          <a:bodyPr/>
          <a:lstStyle/>
          <a:p>
            <a:r>
              <a:rPr lang="en-US"/>
              <a:t>Like this:</a:t>
            </a:r>
          </a:p>
        </p:txBody>
      </p:sp>
      <p:graphicFrame>
        <p:nvGraphicFramePr>
          <p:cNvPr id="30725" name="Object 5"/>
          <p:cNvGraphicFramePr>
            <a:graphicFrameLocks noChangeAspect="1"/>
          </p:cNvGraphicFramePr>
          <p:nvPr/>
        </p:nvGraphicFramePr>
        <p:xfrm>
          <a:off x="944563" y="1336675"/>
          <a:ext cx="3219450" cy="5065713"/>
        </p:xfrm>
        <a:graphic>
          <a:graphicData uri="http://schemas.openxmlformats.org/presentationml/2006/ole">
            <mc:AlternateContent xmlns:mc="http://schemas.openxmlformats.org/markup-compatibility/2006">
              <mc:Choice xmlns:v="urn:schemas-microsoft-com:vml" Requires="v">
                <p:oleObj spid="_x0000_s1067" name="Image" r:id="rId3" imgW="3657143" imgH="5485714" progId="Photoshop.Image.6">
                  <p:embed/>
                </p:oleObj>
              </mc:Choice>
              <mc:Fallback>
                <p:oleObj name="Image" r:id="rId3" imgW="3657143" imgH="5485714"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1336675"/>
                        <a:ext cx="3219450" cy="506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26" name="Rectangle 6"/>
          <p:cNvSpPr>
            <a:spLocks noChangeArrowheads="1"/>
          </p:cNvSpPr>
          <p:nvPr/>
        </p:nvSpPr>
        <p:spPr bwMode="auto">
          <a:xfrm>
            <a:off x="944563" y="1336675"/>
            <a:ext cx="3219450" cy="50657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7" name="Text Box 7"/>
          <p:cNvSpPr txBox="1">
            <a:spLocks noChangeArrowheads="1"/>
          </p:cNvSpPr>
          <p:nvPr/>
        </p:nvSpPr>
        <p:spPr bwMode="auto">
          <a:xfrm>
            <a:off x="609600" y="1336675"/>
            <a:ext cx="3667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A</a:t>
            </a:r>
          </a:p>
        </p:txBody>
      </p:sp>
      <p:sp>
        <p:nvSpPr>
          <p:cNvPr id="30729" name="Text Box 9"/>
          <p:cNvSpPr txBox="1">
            <a:spLocks noChangeArrowheads="1"/>
          </p:cNvSpPr>
          <p:nvPr/>
        </p:nvSpPr>
        <p:spPr bwMode="auto">
          <a:xfrm>
            <a:off x="609600" y="4291013"/>
            <a:ext cx="390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H</a:t>
            </a:r>
          </a:p>
        </p:txBody>
      </p:sp>
      <p:sp>
        <p:nvSpPr>
          <p:cNvPr id="30730" name="Text Box 10"/>
          <p:cNvSpPr txBox="1">
            <a:spLocks noChangeArrowheads="1"/>
          </p:cNvSpPr>
          <p:nvPr/>
        </p:nvSpPr>
        <p:spPr bwMode="auto">
          <a:xfrm>
            <a:off x="609600" y="3868738"/>
            <a:ext cx="387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G</a:t>
            </a:r>
          </a:p>
        </p:txBody>
      </p:sp>
      <p:sp>
        <p:nvSpPr>
          <p:cNvPr id="30731" name="Text Box 11"/>
          <p:cNvSpPr txBox="1">
            <a:spLocks noChangeArrowheads="1"/>
          </p:cNvSpPr>
          <p:nvPr/>
        </p:nvSpPr>
        <p:spPr bwMode="auto">
          <a:xfrm>
            <a:off x="609600" y="3446463"/>
            <a:ext cx="342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F</a:t>
            </a:r>
          </a:p>
        </p:txBody>
      </p:sp>
      <p:sp>
        <p:nvSpPr>
          <p:cNvPr id="30732" name="Text Box 12"/>
          <p:cNvSpPr txBox="1">
            <a:spLocks noChangeArrowheads="1"/>
          </p:cNvSpPr>
          <p:nvPr/>
        </p:nvSpPr>
        <p:spPr bwMode="auto">
          <a:xfrm>
            <a:off x="609600" y="3025775"/>
            <a:ext cx="35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E</a:t>
            </a:r>
          </a:p>
        </p:txBody>
      </p:sp>
      <p:sp>
        <p:nvSpPr>
          <p:cNvPr id="30733" name="Text Box 13"/>
          <p:cNvSpPr txBox="1">
            <a:spLocks noChangeArrowheads="1"/>
          </p:cNvSpPr>
          <p:nvPr/>
        </p:nvSpPr>
        <p:spPr bwMode="auto">
          <a:xfrm>
            <a:off x="609600" y="2603500"/>
            <a:ext cx="390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D</a:t>
            </a:r>
          </a:p>
        </p:txBody>
      </p:sp>
      <p:sp>
        <p:nvSpPr>
          <p:cNvPr id="30734" name="Text Box 14"/>
          <p:cNvSpPr txBox="1">
            <a:spLocks noChangeArrowheads="1"/>
          </p:cNvSpPr>
          <p:nvPr/>
        </p:nvSpPr>
        <p:spPr bwMode="auto">
          <a:xfrm>
            <a:off x="609600" y="2181225"/>
            <a:ext cx="3667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C</a:t>
            </a:r>
          </a:p>
        </p:txBody>
      </p:sp>
      <p:sp>
        <p:nvSpPr>
          <p:cNvPr id="30735" name="Text Box 15"/>
          <p:cNvSpPr txBox="1">
            <a:spLocks noChangeArrowheads="1"/>
          </p:cNvSpPr>
          <p:nvPr/>
        </p:nvSpPr>
        <p:spPr bwMode="auto">
          <a:xfrm>
            <a:off x="609600" y="1758950"/>
            <a:ext cx="3635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B</a:t>
            </a:r>
          </a:p>
        </p:txBody>
      </p:sp>
      <p:sp>
        <p:nvSpPr>
          <p:cNvPr id="30736" name="Text Box 16"/>
          <p:cNvSpPr txBox="1">
            <a:spLocks noChangeArrowheads="1"/>
          </p:cNvSpPr>
          <p:nvPr/>
        </p:nvSpPr>
        <p:spPr bwMode="auto">
          <a:xfrm>
            <a:off x="609600" y="5980113"/>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L</a:t>
            </a:r>
          </a:p>
        </p:txBody>
      </p:sp>
      <p:sp>
        <p:nvSpPr>
          <p:cNvPr id="30737" name="Text Box 17"/>
          <p:cNvSpPr txBox="1">
            <a:spLocks noChangeArrowheads="1"/>
          </p:cNvSpPr>
          <p:nvPr/>
        </p:nvSpPr>
        <p:spPr bwMode="auto">
          <a:xfrm>
            <a:off x="609600" y="5557838"/>
            <a:ext cx="3635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K</a:t>
            </a:r>
          </a:p>
        </p:txBody>
      </p:sp>
      <p:sp>
        <p:nvSpPr>
          <p:cNvPr id="30738" name="Text Box 18"/>
          <p:cNvSpPr txBox="1">
            <a:spLocks noChangeArrowheads="1"/>
          </p:cNvSpPr>
          <p:nvPr/>
        </p:nvSpPr>
        <p:spPr bwMode="auto">
          <a:xfrm>
            <a:off x="609600" y="5135563"/>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J</a:t>
            </a:r>
          </a:p>
        </p:txBody>
      </p:sp>
      <p:sp>
        <p:nvSpPr>
          <p:cNvPr id="30739" name="Text Box 19"/>
          <p:cNvSpPr txBox="1">
            <a:spLocks noChangeArrowheads="1"/>
          </p:cNvSpPr>
          <p:nvPr/>
        </p:nvSpPr>
        <p:spPr bwMode="auto">
          <a:xfrm>
            <a:off x="622300" y="4713288"/>
            <a:ext cx="298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I</a:t>
            </a:r>
          </a:p>
        </p:txBody>
      </p:sp>
      <p:sp>
        <p:nvSpPr>
          <p:cNvPr id="30740" name="Text Box 20"/>
          <p:cNvSpPr txBox="1">
            <a:spLocks noChangeArrowheads="1"/>
          </p:cNvSpPr>
          <p:nvPr/>
        </p:nvSpPr>
        <p:spPr bwMode="auto">
          <a:xfrm>
            <a:off x="1012825" y="9144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1</a:t>
            </a:r>
          </a:p>
        </p:txBody>
      </p:sp>
      <p:sp>
        <p:nvSpPr>
          <p:cNvPr id="30741" name="Text Box 21"/>
          <p:cNvSpPr txBox="1">
            <a:spLocks noChangeArrowheads="1"/>
          </p:cNvSpPr>
          <p:nvPr/>
        </p:nvSpPr>
        <p:spPr bwMode="auto">
          <a:xfrm>
            <a:off x="1414463" y="914400"/>
            <a:ext cx="350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2</a:t>
            </a:r>
          </a:p>
        </p:txBody>
      </p:sp>
      <p:sp>
        <p:nvSpPr>
          <p:cNvPr id="30742" name="Text Box 22"/>
          <p:cNvSpPr txBox="1">
            <a:spLocks noChangeArrowheads="1"/>
          </p:cNvSpPr>
          <p:nvPr/>
        </p:nvSpPr>
        <p:spPr bwMode="auto">
          <a:xfrm>
            <a:off x="1817688" y="914400"/>
            <a:ext cx="350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3</a:t>
            </a:r>
          </a:p>
        </p:txBody>
      </p:sp>
      <p:sp>
        <p:nvSpPr>
          <p:cNvPr id="30743" name="Text Box 23"/>
          <p:cNvSpPr txBox="1">
            <a:spLocks noChangeArrowheads="1"/>
          </p:cNvSpPr>
          <p:nvPr/>
        </p:nvSpPr>
        <p:spPr bwMode="auto">
          <a:xfrm>
            <a:off x="2219325" y="9144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4</a:t>
            </a:r>
          </a:p>
        </p:txBody>
      </p:sp>
      <p:sp>
        <p:nvSpPr>
          <p:cNvPr id="30744" name="Text Box 24"/>
          <p:cNvSpPr txBox="1">
            <a:spLocks noChangeArrowheads="1"/>
          </p:cNvSpPr>
          <p:nvPr/>
        </p:nvSpPr>
        <p:spPr bwMode="auto">
          <a:xfrm>
            <a:off x="2622550" y="9144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5</a:t>
            </a:r>
          </a:p>
        </p:txBody>
      </p:sp>
      <p:sp>
        <p:nvSpPr>
          <p:cNvPr id="30745" name="Text Box 25"/>
          <p:cNvSpPr txBox="1">
            <a:spLocks noChangeArrowheads="1"/>
          </p:cNvSpPr>
          <p:nvPr/>
        </p:nvSpPr>
        <p:spPr bwMode="auto">
          <a:xfrm>
            <a:off x="3024188" y="914400"/>
            <a:ext cx="350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6</a:t>
            </a:r>
          </a:p>
        </p:txBody>
      </p:sp>
      <p:sp>
        <p:nvSpPr>
          <p:cNvPr id="30746" name="Text Box 26"/>
          <p:cNvSpPr txBox="1">
            <a:spLocks noChangeArrowheads="1"/>
          </p:cNvSpPr>
          <p:nvPr/>
        </p:nvSpPr>
        <p:spPr bwMode="auto">
          <a:xfrm>
            <a:off x="3427413" y="914400"/>
            <a:ext cx="350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7</a:t>
            </a:r>
          </a:p>
        </p:txBody>
      </p:sp>
      <p:sp>
        <p:nvSpPr>
          <p:cNvPr id="30747" name="Text Box 27"/>
          <p:cNvSpPr txBox="1">
            <a:spLocks noChangeArrowheads="1"/>
          </p:cNvSpPr>
          <p:nvPr/>
        </p:nvSpPr>
        <p:spPr bwMode="auto">
          <a:xfrm>
            <a:off x="3830638" y="914400"/>
            <a:ext cx="350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8</a:t>
            </a:r>
          </a:p>
        </p:txBody>
      </p:sp>
      <p:grpSp>
        <p:nvGrpSpPr>
          <p:cNvPr id="30752" name="Group 32"/>
          <p:cNvGrpSpPr>
            <a:grpSpLocks/>
          </p:cNvGrpSpPr>
          <p:nvPr/>
        </p:nvGrpSpPr>
        <p:grpSpPr bwMode="auto">
          <a:xfrm>
            <a:off x="6096000" y="1371600"/>
            <a:ext cx="1371600" cy="1371600"/>
            <a:chOff x="3888" y="1872"/>
            <a:chExt cx="240" cy="240"/>
          </a:xfrm>
        </p:grpSpPr>
        <p:graphicFrame>
          <p:nvGraphicFramePr>
            <p:cNvPr id="30749" name="Object 29"/>
            <p:cNvGraphicFramePr>
              <a:graphicFrameLocks noChangeAspect="1"/>
            </p:cNvGraphicFramePr>
            <p:nvPr/>
          </p:nvGraphicFramePr>
          <p:xfrm>
            <a:off x="3888" y="1872"/>
            <a:ext cx="240" cy="240"/>
          </p:xfrm>
          <a:graphic>
            <a:graphicData uri="http://schemas.openxmlformats.org/presentationml/2006/ole">
              <mc:AlternateContent xmlns:mc="http://schemas.openxmlformats.org/markup-compatibility/2006">
                <mc:Choice xmlns:v="urn:schemas-microsoft-com:vml" Requires="v">
                  <p:oleObj spid="_x0000_s1068" name="Image" r:id="rId5" imgW="3657143" imgH="5485714" progId="Photoshop.Image.6">
                    <p:embed/>
                  </p:oleObj>
                </mc:Choice>
                <mc:Fallback>
                  <p:oleObj name="Image" r:id="rId5" imgW="3657143" imgH="5485714"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7869" t="42119" r="50296" b="50360"/>
                        <a:stretch>
                          <a:fillRect/>
                        </a:stretch>
                      </p:blipFill>
                      <p:spPr bwMode="auto">
                        <a:xfrm>
                          <a:off x="3888" y="1872"/>
                          <a:ext cx="240"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51" name="Rectangle 31"/>
            <p:cNvSpPr>
              <a:spLocks noChangeArrowheads="1"/>
            </p:cNvSpPr>
            <p:nvPr/>
          </p:nvSpPr>
          <p:spPr bwMode="auto">
            <a:xfrm>
              <a:off x="3888" y="1872"/>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753" name="Line 33"/>
          <p:cNvSpPr>
            <a:spLocks noChangeShapeType="1"/>
          </p:cNvSpPr>
          <p:nvPr/>
        </p:nvSpPr>
        <p:spPr bwMode="auto">
          <a:xfrm flipV="1">
            <a:off x="2514600" y="2057400"/>
            <a:ext cx="3505200" cy="1447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754" name="Text Box 34"/>
          <p:cNvSpPr txBox="1">
            <a:spLocks noChangeArrowheads="1"/>
          </p:cNvSpPr>
          <p:nvPr/>
        </p:nvSpPr>
        <p:spPr bwMode="auto">
          <a:xfrm>
            <a:off x="4953000" y="2971800"/>
            <a:ext cx="3657600" cy="314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u="sng" dirty="0"/>
              <a:t>By breaking it down square by square—the image disappears.</a:t>
            </a:r>
            <a:r>
              <a:rPr lang="en-US" sz="3200" u="sng" dirty="0"/>
              <a:t>  </a:t>
            </a:r>
          </a:p>
        </p:txBody>
      </p:sp>
      <p:sp>
        <p:nvSpPr>
          <p:cNvPr id="30755" name="Text Box 35"/>
          <p:cNvSpPr txBox="1">
            <a:spLocks noChangeArrowheads="1"/>
          </p:cNvSpPr>
          <p:nvPr/>
        </p:nvSpPr>
        <p:spPr bwMode="auto">
          <a:xfrm>
            <a:off x="6477000" y="914400"/>
            <a:ext cx="91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F,4</a:t>
            </a:r>
          </a:p>
        </p:txBody>
      </p:sp>
    </p:spTree>
    <p:extLst>
      <p:ext uri="{BB962C8B-B14F-4D97-AF65-F5344CB8AC3E}">
        <p14:creationId xmlns:p14="http://schemas.microsoft.com/office/powerpoint/2010/main" val="2875111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E62769-1D74-9241-8262-E348D914EF90}" type="slidenum">
              <a:rPr lang="en-US"/>
              <a:pPr/>
              <a:t>22</a:t>
            </a:fld>
            <a:endParaRPr lang="en-US"/>
          </a:p>
        </p:txBody>
      </p:sp>
      <p:sp>
        <p:nvSpPr>
          <p:cNvPr id="16386" name="Rectangle 2"/>
          <p:cNvSpPr>
            <a:spLocks noGrp="1" noChangeArrowheads="1"/>
          </p:cNvSpPr>
          <p:nvPr>
            <p:ph type="title"/>
          </p:nvPr>
        </p:nvSpPr>
        <p:spPr>
          <a:xfrm>
            <a:off x="685800" y="3733800"/>
            <a:ext cx="7696200" cy="1143000"/>
          </a:xfrm>
        </p:spPr>
        <p:txBody>
          <a:bodyPr>
            <a:normAutofit fontScale="90000"/>
          </a:bodyPr>
          <a:lstStyle/>
          <a:p>
            <a:r>
              <a:rPr lang="en-US"/>
              <a:t>Careful attention to the small squares gives emphasis only to the lines, shapes, and colors (or value).</a:t>
            </a:r>
          </a:p>
        </p:txBody>
      </p:sp>
      <p:pic>
        <p:nvPicPr>
          <p:cNvPr id="16389" name="Picture 5" descr="ey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8790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A2B4CFB-2FED-5046-B044-08E274E8564E}" type="slidenum">
              <a:rPr lang="en-US"/>
              <a:pPr/>
              <a:t>23</a:t>
            </a:fld>
            <a:endParaRPr lang="en-US"/>
          </a:p>
        </p:txBody>
      </p:sp>
      <p:sp>
        <p:nvSpPr>
          <p:cNvPr id="47106" name="Rectangle 2"/>
          <p:cNvSpPr>
            <a:spLocks noGrp="1" noChangeArrowheads="1"/>
          </p:cNvSpPr>
          <p:nvPr>
            <p:ph type="title"/>
          </p:nvPr>
        </p:nvSpPr>
        <p:spPr>
          <a:xfrm>
            <a:off x="5867400" y="2514600"/>
            <a:ext cx="3048000" cy="1143000"/>
          </a:xfrm>
        </p:spPr>
        <p:txBody>
          <a:bodyPr>
            <a:normAutofit fontScale="90000"/>
          </a:bodyPr>
          <a:lstStyle/>
          <a:p>
            <a:r>
              <a:rPr lang="en-US" sz="4000" dirty="0"/>
              <a:t>Here</a:t>
            </a:r>
            <a:r>
              <a:rPr lang="ja-JP" altLang="en-US" sz="4000" dirty="0">
                <a:latin typeface="Arial"/>
              </a:rPr>
              <a:t>’</a:t>
            </a:r>
            <a:r>
              <a:rPr lang="en-US" sz="4000" dirty="0"/>
              <a:t>s what Phil looked like as a </a:t>
            </a:r>
            <a:r>
              <a:rPr lang="en-US" sz="4000" dirty="0" smtClean="0"/>
              <a:t>photograph</a:t>
            </a:r>
            <a:endParaRPr lang="en-US" sz="4000" dirty="0"/>
          </a:p>
        </p:txBody>
      </p:sp>
      <p:pic>
        <p:nvPicPr>
          <p:cNvPr id="47108" name="Picture 4" descr="close 0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068888"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0190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41ADD55-4F9B-F146-8F3A-3BB596F4200C}" type="slidenum">
              <a:rPr lang="en-US"/>
              <a:pPr/>
              <a:t>24</a:t>
            </a:fld>
            <a:endParaRPr lang="en-US"/>
          </a:p>
        </p:txBody>
      </p:sp>
      <p:sp>
        <p:nvSpPr>
          <p:cNvPr id="17410" name="Rectangle 2"/>
          <p:cNvSpPr>
            <a:spLocks noGrp="1" noChangeArrowheads="1"/>
          </p:cNvSpPr>
          <p:nvPr>
            <p:ph type="title"/>
          </p:nvPr>
        </p:nvSpPr>
        <p:spPr>
          <a:xfrm>
            <a:off x="152400" y="2667000"/>
            <a:ext cx="4419600" cy="1143000"/>
          </a:xfrm>
        </p:spPr>
        <p:txBody>
          <a:bodyPr>
            <a:normAutofit fontScale="90000"/>
          </a:bodyPr>
          <a:lstStyle/>
          <a:p>
            <a:r>
              <a:rPr lang="en-US"/>
              <a:t>Chuck quickly grew bored with this method, so he began to experiment with different kinds of media and approaches to his portraits.</a:t>
            </a:r>
          </a:p>
        </p:txBody>
      </p:sp>
      <p:pic>
        <p:nvPicPr>
          <p:cNvPr id="17412" name="Picture 4" descr="clo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025" y="609600"/>
            <a:ext cx="4067175"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7482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8801" y="-60524"/>
            <a:ext cx="5838231" cy="6932900"/>
          </a:xfrm>
          <a:prstGeom prst="rect">
            <a:avLst/>
          </a:prstGeom>
        </p:spPr>
      </p:pic>
      <p:sp>
        <p:nvSpPr>
          <p:cNvPr id="3" name="TextBox 2"/>
          <p:cNvSpPr txBox="1"/>
          <p:nvPr/>
        </p:nvSpPr>
        <p:spPr>
          <a:xfrm rot="16200000">
            <a:off x="6241286" y="4332695"/>
            <a:ext cx="4404279" cy="646331"/>
          </a:xfrm>
          <a:prstGeom prst="rect">
            <a:avLst/>
          </a:prstGeom>
          <a:noFill/>
        </p:spPr>
        <p:txBody>
          <a:bodyPr wrap="square" rtlCol="0">
            <a:spAutoFit/>
          </a:bodyPr>
          <a:lstStyle/>
          <a:p>
            <a:r>
              <a:rPr lang="en-US" dirty="0" smtClean="0"/>
              <a:t>Chuck Close</a:t>
            </a:r>
            <a:r>
              <a:rPr lang="en-US" i="1" dirty="0" smtClean="0"/>
              <a:t>, Emma</a:t>
            </a:r>
            <a:r>
              <a:rPr lang="en-US" dirty="0" smtClean="0"/>
              <a:t>, Woodcut (120 colors) Took 3 years to complete</a:t>
            </a:r>
            <a:endParaRPr lang="en-US" dirty="0"/>
          </a:p>
        </p:txBody>
      </p:sp>
    </p:spTree>
    <p:extLst>
      <p:ext uri="{BB962C8B-B14F-4D97-AF65-F5344CB8AC3E}">
        <p14:creationId xmlns:p14="http://schemas.microsoft.com/office/powerpoint/2010/main" val="903484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1133" y="160920"/>
            <a:ext cx="4995000" cy="5931563"/>
          </a:xfrm>
          <a:prstGeom prst="rect">
            <a:avLst/>
          </a:prstGeom>
        </p:spPr>
      </p:pic>
      <p:sp>
        <p:nvSpPr>
          <p:cNvPr id="3" name="TextBox 2"/>
          <p:cNvSpPr txBox="1"/>
          <p:nvPr/>
        </p:nvSpPr>
        <p:spPr>
          <a:xfrm>
            <a:off x="4475976" y="6092484"/>
            <a:ext cx="4404279" cy="646331"/>
          </a:xfrm>
          <a:prstGeom prst="rect">
            <a:avLst/>
          </a:prstGeom>
          <a:noFill/>
        </p:spPr>
        <p:txBody>
          <a:bodyPr wrap="square" rtlCol="0">
            <a:spAutoFit/>
          </a:bodyPr>
          <a:lstStyle/>
          <a:p>
            <a:r>
              <a:rPr lang="en-US" dirty="0" smtClean="0"/>
              <a:t>Chuck Close</a:t>
            </a:r>
            <a:r>
              <a:rPr lang="en-US" i="1" dirty="0" smtClean="0"/>
              <a:t>, Emma</a:t>
            </a:r>
            <a:r>
              <a:rPr lang="en-US" dirty="0" smtClean="0"/>
              <a:t>, Woodcut (120 colors) Took 3 years to complete</a:t>
            </a:r>
            <a:endParaRPr lang="en-US" dirty="0"/>
          </a:p>
        </p:txBody>
      </p:sp>
      <p:pic>
        <p:nvPicPr>
          <p:cNvPr id="4" name="Picture 3"/>
          <p:cNvPicPr>
            <a:picLocks noChangeAspect="1"/>
          </p:cNvPicPr>
          <p:nvPr/>
        </p:nvPicPr>
        <p:blipFill>
          <a:blip r:embed="rId3"/>
          <a:stretch>
            <a:fillRect/>
          </a:stretch>
        </p:blipFill>
        <p:spPr>
          <a:xfrm>
            <a:off x="409701" y="1331651"/>
            <a:ext cx="2940658" cy="3492032"/>
          </a:xfrm>
          <a:prstGeom prst="rect">
            <a:avLst/>
          </a:prstGeom>
        </p:spPr>
      </p:pic>
      <p:sp>
        <p:nvSpPr>
          <p:cNvPr id="5" name="Rectangle 4"/>
          <p:cNvSpPr/>
          <p:nvPr/>
        </p:nvSpPr>
        <p:spPr>
          <a:xfrm>
            <a:off x="225336" y="5113270"/>
            <a:ext cx="3288080" cy="769441"/>
          </a:xfrm>
          <a:prstGeom prst="rect">
            <a:avLst/>
          </a:prstGeom>
        </p:spPr>
        <p:txBody>
          <a:bodyPr wrap="none">
            <a:spAutoFit/>
          </a:bodyPr>
          <a:lstStyle/>
          <a:p>
            <a:r>
              <a:rPr lang="en-US" sz="4400" dirty="0" smtClean="0">
                <a:latin typeface="Comical Smash"/>
                <a:cs typeface="Comical Smash"/>
              </a:rPr>
              <a:t>Chuck Close</a:t>
            </a:r>
            <a:endParaRPr lang="en-US" sz="4400" dirty="0">
              <a:latin typeface="Comical Smash"/>
              <a:cs typeface="Comical Smash"/>
            </a:endParaRPr>
          </a:p>
        </p:txBody>
      </p:sp>
    </p:spTree>
    <p:extLst>
      <p:ext uri="{BB962C8B-B14F-4D97-AF65-F5344CB8AC3E}">
        <p14:creationId xmlns:p14="http://schemas.microsoft.com/office/powerpoint/2010/main" val="519787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FF0F8D6-3B44-7F4B-89D3-280C94ED8AA2}" type="slidenum">
              <a:rPr lang="en-US"/>
              <a:pPr/>
              <a:t>27</a:t>
            </a:fld>
            <a:endParaRPr lang="en-US"/>
          </a:p>
        </p:txBody>
      </p:sp>
      <p:sp>
        <p:nvSpPr>
          <p:cNvPr id="18434" name="Rectangle 2"/>
          <p:cNvSpPr>
            <a:spLocks noGrp="1" noChangeArrowheads="1"/>
          </p:cNvSpPr>
          <p:nvPr>
            <p:ph type="title"/>
          </p:nvPr>
        </p:nvSpPr>
        <p:spPr>
          <a:xfrm>
            <a:off x="152400" y="2667000"/>
            <a:ext cx="3733800" cy="1143000"/>
          </a:xfrm>
        </p:spPr>
        <p:txBody>
          <a:bodyPr>
            <a:normAutofit fontScale="90000"/>
          </a:bodyPr>
          <a:lstStyle/>
          <a:p>
            <a:r>
              <a:rPr lang="en-US" dirty="0"/>
              <a:t>This </a:t>
            </a:r>
            <a:r>
              <a:rPr lang="en-US" u="sng" dirty="0"/>
              <a:t>portrait</a:t>
            </a:r>
            <a:r>
              <a:rPr lang="en-US" dirty="0"/>
              <a:t> of his mother-in-law was done </a:t>
            </a:r>
            <a:r>
              <a:rPr lang="en-US" u="sng" dirty="0"/>
              <a:t>completely with fingerprints.</a:t>
            </a:r>
          </a:p>
        </p:txBody>
      </p:sp>
      <p:pic>
        <p:nvPicPr>
          <p:cNvPr id="18436" name="Picture 4" descr="FannyFingerpainting 198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11600" y="133350"/>
            <a:ext cx="5080000" cy="6191250"/>
          </a:xfrm>
          <a:prstGeom prst="rect">
            <a:avLst/>
          </a:prstGeom>
          <a:noFill/>
          <a:extLst>
            <a:ext uri="{909E8E84-426E-40dd-AFC4-6F175D3DCCD1}">
              <a14:hiddenFill xmlns:a14="http://schemas.microsoft.com/office/drawing/2010/main" xmlns="">
                <a:solidFill>
                  <a:srgbClr val="FFFFFF"/>
                </a:solidFill>
              </a14:hiddenFill>
            </a:ext>
          </a:extLst>
        </p:spPr>
      </p:pic>
      <p:sp>
        <p:nvSpPr>
          <p:cNvPr id="18437" name="Text Box 5"/>
          <p:cNvSpPr txBox="1">
            <a:spLocks noChangeArrowheads="1"/>
          </p:cNvSpPr>
          <p:nvPr/>
        </p:nvSpPr>
        <p:spPr bwMode="auto">
          <a:xfrm>
            <a:off x="5638800" y="63246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Fanny, 1985</a:t>
            </a:r>
          </a:p>
        </p:txBody>
      </p:sp>
    </p:spTree>
    <p:extLst>
      <p:ext uri="{BB962C8B-B14F-4D97-AF65-F5344CB8AC3E}">
        <p14:creationId xmlns:p14="http://schemas.microsoft.com/office/powerpoint/2010/main" val="2406207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A249DA54-F029-8F4B-B255-598AF217E94B}" type="slidenum">
              <a:rPr lang="en-US"/>
              <a:pPr/>
              <a:t>28</a:t>
            </a:fld>
            <a:endParaRPr lang="en-US"/>
          </a:p>
        </p:txBody>
      </p:sp>
      <p:pic>
        <p:nvPicPr>
          <p:cNvPr id="36868" name="Picture 4" descr="close 0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3581400"/>
            <a:ext cx="9144000" cy="12371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078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20 at 12.29.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654" y="0"/>
            <a:ext cx="5323172" cy="6858000"/>
          </a:xfrm>
          <a:prstGeom prst="rect">
            <a:avLst/>
          </a:prstGeom>
        </p:spPr>
      </p:pic>
    </p:spTree>
    <p:extLst>
      <p:ext uri="{BB962C8B-B14F-4D97-AF65-F5344CB8AC3E}">
        <p14:creationId xmlns:p14="http://schemas.microsoft.com/office/powerpoint/2010/main" val="590106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765AED-3A87-8C48-AA4D-424092EACDCA}" type="slidenum">
              <a:rPr lang="en-US"/>
              <a:pPr/>
              <a:t>3</a:t>
            </a:fld>
            <a:endParaRPr lang="en-US"/>
          </a:p>
        </p:txBody>
      </p:sp>
      <p:sp>
        <p:nvSpPr>
          <p:cNvPr id="6146" name="Rectangle 2"/>
          <p:cNvSpPr>
            <a:spLocks noGrp="1" noChangeArrowheads="1"/>
          </p:cNvSpPr>
          <p:nvPr>
            <p:ph type="title"/>
          </p:nvPr>
        </p:nvSpPr>
        <p:spPr/>
        <p:txBody>
          <a:bodyPr>
            <a:normAutofit fontScale="90000"/>
          </a:bodyPr>
          <a:lstStyle/>
          <a:p>
            <a:r>
              <a:rPr lang="en-US" dirty="0"/>
              <a:t>He had </a:t>
            </a:r>
            <a:r>
              <a:rPr lang="en-US" u="sng" dirty="0"/>
              <a:t>dyslexia</a:t>
            </a:r>
            <a:r>
              <a:rPr lang="en-US" dirty="0"/>
              <a:t> which made people think he </a:t>
            </a:r>
            <a:r>
              <a:rPr lang="en-US" dirty="0" err="1"/>
              <a:t>wasn</a:t>
            </a:r>
            <a:r>
              <a:rPr lang="ja-JP" altLang="en-US" dirty="0">
                <a:latin typeface="Arial"/>
              </a:rPr>
              <a:t>’</a:t>
            </a:r>
            <a:r>
              <a:rPr lang="en-US" dirty="0"/>
              <a:t>t very smart.</a:t>
            </a:r>
          </a:p>
        </p:txBody>
      </p:sp>
      <p:pic>
        <p:nvPicPr>
          <p:cNvPr id="6149" name="Picture 5" descr="dyslexia1a_bw_16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9713" y="2286000"/>
            <a:ext cx="3544887" cy="4210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6813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584B896-D9F2-C049-8C68-47EDEC50481D}" type="slidenum">
              <a:rPr lang="en-US"/>
              <a:pPr/>
              <a:t>30</a:t>
            </a:fld>
            <a:endParaRPr lang="en-US"/>
          </a:p>
        </p:txBody>
      </p:sp>
      <p:pic>
        <p:nvPicPr>
          <p:cNvPr id="37893" name="Picture 5" descr="close 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4700" y="0"/>
            <a:ext cx="45593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7892" name="Picture 4" descr="close 0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068888"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7934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88316B1-23E0-9E41-AFD8-507202DA37B5}" type="slidenum">
              <a:rPr lang="en-US"/>
              <a:pPr/>
              <a:t>31</a:t>
            </a:fld>
            <a:endParaRPr lang="en-US"/>
          </a:p>
        </p:txBody>
      </p:sp>
      <p:pic>
        <p:nvPicPr>
          <p:cNvPr id="38916" name="Picture 4" descr="close 0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5113" y="0"/>
            <a:ext cx="506888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8917" name="Text Box 5"/>
          <p:cNvSpPr txBox="1">
            <a:spLocks noChangeArrowheads="1"/>
          </p:cNvSpPr>
          <p:nvPr/>
        </p:nvSpPr>
        <p:spPr bwMode="auto">
          <a:xfrm>
            <a:off x="381000" y="1371600"/>
            <a:ext cx="3505200"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4400" dirty="0" smtClean="0"/>
              <a:t>Here</a:t>
            </a:r>
            <a:r>
              <a:rPr lang="en-US" sz="4400" dirty="0" smtClean="0">
                <a:latin typeface="Arial"/>
              </a:rPr>
              <a:t>’</a:t>
            </a:r>
            <a:r>
              <a:rPr lang="en-US" sz="4400" dirty="0" smtClean="0"/>
              <a:t>s </a:t>
            </a:r>
            <a:r>
              <a:rPr lang="en-US" sz="4400" dirty="0"/>
              <a:t>Chuck in his studio creating one of these </a:t>
            </a:r>
            <a:r>
              <a:rPr lang="en-US" sz="4400" i="1" dirty="0" smtClean="0"/>
              <a:t>“cut-paper” </a:t>
            </a:r>
            <a:r>
              <a:rPr lang="en-US" sz="4400" dirty="0"/>
              <a:t>paintings.</a:t>
            </a:r>
          </a:p>
        </p:txBody>
      </p:sp>
    </p:spTree>
    <p:extLst>
      <p:ext uri="{BB962C8B-B14F-4D97-AF65-F5344CB8AC3E}">
        <p14:creationId xmlns:p14="http://schemas.microsoft.com/office/powerpoint/2010/main" val="164261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A2BEE8-A050-8F46-B48F-14F5ADA0D113}" type="slidenum">
              <a:rPr lang="en-US"/>
              <a:pPr/>
              <a:t>32</a:t>
            </a:fld>
            <a:endParaRPr lang="en-US"/>
          </a:p>
        </p:txBody>
      </p:sp>
      <p:pic>
        <p:nvPicPr>
          <p:cNvPr id="21508" name="Picture 4" descr="ghost chu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1506" name="Rectangle 2"/>
          <p:cNvSpPr>
            <a:spLocks noGrp="1" noChangeArrowheads="1"/>
          </p:cNvSpPr>
          <p:nvPr>
            <p:ph type="title"/>
          </p:nvPr>
        </p:nvSpPr>
        <p:spPr>
          <a:xfrm>
            <a:off x="685800" y="304800"/>
            <a:ext cx="7772400" cy="1143000"/>
          </a:xfrm>
        </p:spPr>
        <p:txBody>
          <a:bodyPr>
            <a:normAutofit/>
          </a:bodyPr>
          <a:lstStyle/>
          <a:p>
            <a:r>
              <a:rPr lang="en-US" dirty="0" smtClean="0">
                <a:solidFill>
                  <a:srgbClr val="66FF99"/>
                </a:solidFill>
              </a:rPr>
              <a:t>“</a:t>
            </a:r>
            <a:r>
              <a:rPr lang="en-US" dirty="0">
                <a:solidFill>
                  <a:srgbClr val="66FF99"/>
                </a:solidFill>
              </a:rPr>
              <a:t>T</a:t>
            </a:r>
            <a:r>
              <a:rPr lang="en-US" dirty="0" smtClean="0">
                <a:solidFill>
                  <a:srgbClr val="66FF99"/>
                </a:solidFill>
              </a:rPr>
              <a:t>he Event”</a:t>
            </a:r>
            <a:endParaRPr lang="en-US" dirty="0">
              <a:solidFill>
                <a:srgbClr val="66FF99"/>
              </a:solidFill>
            </a:endParaRPr>
          </a:p>
        </p:txBody>
      </p:sp>
      <p:sp>
        <p:nvSpPr>
          <p:cNvPr id="2" name="Rectangle 1"/>
          <p:cNvSpPr/>
          <p:nvPr/>
        </p:nvSpPr>
        <p:spPr>
          <a:xfrm>
            <a:off x="131954" y="1799893"/>
            <a:ext cx="8873906" cy="3108544"/>
          </a:xfrm>
          <a:prstGeom prst="rect">
            <a:avLst/>
          </a:prstGeom>
        </p:spPr>
        <p:txBody>
          <a:bodyPr wrap="square">
            <a:spAutoFit/>
          </a:bodyPr>
          <a:lstStyle/>
          <a:p>
            <a:r>
              <a:rPr lang="en-US" sz="2800" dirty="0">
                <a:solidFill>
                  <a:srgbClr val="FF0000"/>
                </a:solidFill>
              </a:rPr>
              <a:t>On December 7, 1988, Close felt a strange pain in his chest. That day he was at a ceremony honoring local artists in New York City and was waiting to be called to the podium to present an award. Close delivered his speech and then made his way across the street to </a:t>
            </a:r>
            <a:r>
              <a:rPr lang="en-US" sz="2800" dirty="0" smtClean="0">
                <a:solidFill>
                  <a:srgbClr val="FF0000"/>
                </a:solidFill>
              </a:rPr>
              <a:t>the hospital where he suffered a seizure leaving him paralyzed from the neck down.</a:t>
            </a:r>
          </a:p>
        </p:txBody>
      </p:sp>
    </p:spTree>
    <p:extLst>
      <p:ext uri="{BB962C8B-B14F-4D97-AF65-F5344CB8AC3E}">
        <p14:creationId xmlns:p14="http://schemas.microsoft.com/office/powerpoint/2010/main" val="2682867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BBB8D-C0F9-A243-B380-25BAF146CA8B}" type="slidenum">
              <a:rPr lang="en-US"/>
              <a:pPr/>
              <a:t>33</a:t>
            </a:fld>
            <a:endParaRPr lang="en-US"/>
          </a:p>
        </p:txBody>
      </p:sp>
      <p:sp>
        <p:nvSpPr>
          <p:cNvPr id="22530" name="Rectangle 2"/>
          <p:cNvSpPr>
            <a:spLocks noGrp="1" noChangeArrowheads="1"/>
          </p:cNvSpPr>
          <p:nvPr>
            <p:ph type="title"/>
          </p:nvPr>
        </p:nvSpPr>
        <p:spPr>
          <a:xfrm>
            <a:off x="685800" y="152400"/>
            <a:ext cx="7772400" cy="1143000"/>
          </a:xfrm>
        </p:spPr>
        <p:txBody>
          <a:bodyPr>
            <a:normAutofit fontScale="90000"/>
          </a:bodyPr>
          <a:lstStyle/>
          <a:p>
            <a:r>
              <a:rPr lang="en-US" dirty="0">
                <a:solidFill>
                  <a:schemeClr val="tx1"/>
                </a:solidFill>
              </a:rPr>
              <a:t>A blood clot reached his spine and left him a </a:t>
            </a:r>
            <a:r>
              <a:rPr lang="en-US" u="sng" dirty="0">
                <a:solidFill>
                  <a:schemeClr val="tx1"/>
                </a:solidFill>
              </a:rPr>
              <a:t>quadriplegic</a:t>
            </a:r>
            <a:r>
              <a:rPr lang="en-US" dirty="0">
                <a:solidFill>
                  <a:schemeClr val="tx1"/>
                </a:solidFill>
              </a:rPr>
              <a:t>.  </a:t>
            </a:r>
          </a:p>
        </p:txBody>
      </p:sp>
      <p:pic>
        <p:nvPicPr>
          <p:cNvPr id="22534" name="Picture 6" descr="selfportrait 197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0"/>
            <a:ext cx="9144000" cy="426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2535" name="Rectangle 7"/>
          <p:cNvSpPr>
            <a:spLocks noChangeArrowheads="1"/>
          </p:cNvSpPr>
          <p:nvPr/>
        </p:nvSpPr>
        <p:spPr bwMode="auto">
          <a:xfrm>
            <a:off x="4191000" y="4953000"/>
            <a:ext cx="91440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68287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BC19B6A-578A-2A4F-B65F-4C8CD150F43A}" type="slidenum">
              <a:rPr lang="en-US"/>
              <a:pPr/>
              <a:t>34</a:t>
            </a:fld>
            <a:endParaRPr lang="en-US"/>
          </a:p>
        </p:txBody>
      </p:sp>
      <p:sp>
        <p:nvSpPr>
          <p:cNvPr id="23554" name="Rectangle 2"/>
          <p:cNvSpPr>
            <a:spLocks noGrp="1" noChangeArrowheads="1"/>
          </p:cNvSpPr>
          <p:nvPr>
            <p:ph type="title"/>
          </p:nvPr>
        </p:nvSpPr>
        <p:spPr>
          <a:xfrm>
            <a:off x="228600" y="2819400"/>
            <a:ext cx="3962400" cy="1143000"/>
          </a:xfrm>
        </p:spPr>
        <p:txBody>
          <a:bodyPr>
            <a:normAutofit fontScale="90000"/>
          </a:bodyPr>
          <a:lstStyle/>
          <a:p>
            <a:r>
              <a:rPr lang="en-US" dirty="0">
                <a:solidFill>
                  <a:schemeClr val="tx1"/>
                </a:solidFill>
              </a:rPr>
              <a:t>Slowly, he realized he could paint small paintings with a brush in his mouth and put them together to create a large work</a:t>
            </a:r>
            <a:r>
              <a:rPr lang="en-US" dirty="0" smtClean="0">
                <a:solidFill>
                  <a:schemeClr val="tx1"/>
                </a:solidFill>
              </a:rPr>
              <a:t>.</a:t>
            </a:r>
            <a:br>
              <a:rPr lang="en-US" dirty="0" smtClean="0">
                <a:solidFill>
                  <a:schemeClr val="tx1"/>
                </a:solidFill>
              </a:rPr>
            </a:br>
            <a:r>
              <a:rPr lang="en-US" sz="3100" dirty="0" smtClean="0"/>
              <a:t>He also taped his brush to his arm where he had little movement.</a:t>
            </a:r>
            <a:endParaRPr lang="en-US" sz="3100" dirty="0">
              <a:solidFill>
                <a:schemeClr val="tx1"/>
              </a:solidFill>
            </a:endParaRPr>
          </a:p>
        </p:txBody>
      </p:sp>
      <p:pic>
        <p:nvPicPr>
          <p:cNvPr id="23556" name="Picture 4" descr="untitl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76200"/>
            <a:ext cx="4603750" cy="662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5492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398141B-3447-E940-9452-94C1F7D435BE}" type="slidenum">
              <a:rPr lang="en-US"/>
              <a:pPr/>
              <a:t>35</a:t>
            </a:fld>
            <a:endParaRPr lang="en-US"/>
          </a:p>
        </p:txBody>
      </p:sp>
      <p:sp>
        <p:nvSpPr>
          <p:cNvPr id="25602" name="Rectangle 2"/>
          <p:cNvSpPr>
            <a:spLocks noGrp="1" noChangeArrowheads="1"/>
          </p:cNvSpPr>
          <p:nvPr>
            <p:ph type="title"/>
          </p:nvPr>
        </p:nvSpPr>
        <p:spPr>
          <a:xfrm>
            <a:off x="228600" y="304800"/>
            <a:ext cx="8686800" cy="1143000"/>
          </a:xfrm>
        </p:spPr>
        <p:txBody>
          <a:bodyPr>
            <a:normAutofit fontScale="90000"/>
          </a:bodyPr>
          <a:lstStyle/>
          <a:p>
            <a:r>
              <a:rPr lang="en-US" dirty="0">
                <a:solidFill>
                  <a:schemeClr val="tx1"/>
                </a:solidFill>
              </a:rPr>
              <a:t>He slowly </a:t>
            </a:r>
            <a:r>
              <a:rPr lang="en-US" u="sng" dirty="0">
                <a:solidFill>
                  <a:schemeClr val="tx1"/>
                </a:solidFill>
              </a:rPr>
              <a:t>regained</a:t>
            </a:r>
            <a:r>
              <a:rPr lang="en-US" dirty="0">
                <a:solidFill>
                  <a:schemeClr val="tx1"/>
                </a:solidFill>
              </a:rPr>
              <a:t> a little bit of </a:t>
            </a:r>
            <a:r>
              <a:rPr lang="en-US" u="sng" dirty="0">
                <a:solidFill>
                  <a:schemeClr val="tx1"/>
                </a:solidFill>
              </a:rPr>
              <a:t>movement in his right hand.</a:t>
            </a:r>
          </a:p>
        </p:txBody>
      </p:sp>
      <p:pic>
        <p:nvPicPr>
          <p:cNvPr id="25604" name="Picture 4" descr="working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582738"/>
            <a:ext cx="6781800" cy="497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4861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908A336-DAD8-8946-898D-9432E1234CC2}" type="slidenum">
              <a:rPr lang="en-US"/>
              <a:pPr/>
              <a:t>36</a:t>
            </a:fld>
            <a:endParaRPr lang="en-US"/>
          </a:p>
        </p:txBody>
      </p:sp>
      <p:sp>
        <p:nvSpPr>
          <p:cNvPr id="26626" name="Rectangle 2"/>
          <p:cNvSpPr>
            <a:spLocks noGrp="1" noChangeArrowheads="1"/>
          </p:cNvSpPr>
          <p:nvPr>
            <p:ph type="title"/>
          </p:nvPr>
        </p:nvSpPr>
        <p:spPr>
          <a:xfrm>
            <a:off x="685800" y="4419600"/>
            <a:ext cx="7772400" cy="1143000"/>
          </a:xfrm>
        </p:spPr>
        <p:txBody>
          <a:bodyPr>
            <a:normAutofit fontScale="90000"/>
          </a:bodyPr>
          <a:lstStyle/>
          <a:p>
            <a:r>
              <a:rPr lang="en-US">
                <a:solidFill>
                  <a:schemeClr val="tx1"/>
                </a:solidFill>
              </a:rPr>
              <a:t>With the help of a mechanical easel and a device that helps him grip a paintbrush, Chuck continues to have a very successful career.</a:t>
            </a:r>
          </a:p>
        </p:txBody>
      </p:sp>
      <p:pic>
        <p:nvPicPr>
          <p:cNvPr id="26629" name="Picture 5" descr="studio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46050"/>
            <a:ext cx="6705600" cy="3130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44436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7B08C6-65CE-0043-B9D1-0ECC6673E454}" type="slidenum">
              <a:rPr lang="en-US"/>
              <a:pPr/>
              <a:t>37</a:t>
            </a:fld>
            <a:endParaRPr lang="en-US"/>
          </a:p>
        </p:txBody>
      </p:sp>
      <p:sp>
        <p:nvSpPr>
          <p:cNvPr id="48130" name="Rectangle 2"/>
          <p:cNvSpPr>
            <a:spLocks noGrp="1" noChangeArrowheads="1"/>
          </p:cNvSpPr>
          <p:nvPr>
            <p:ph type="title"/>
          </p:nvPr>
        </p:nvSpPr>
        <p:spPr>
          <a:xfrm>
            <a:off x="685800" y="2362200"/>
            <a:ext cx="3429000" cy="1143000"/>
          </a:xfrm>
        </p:spPr>
        <p:txBody>
          <a:bodyPr>
            <a:normAutofit fontScale="90000"/>
          </a:bodyPr>
          <a:lstStyle/>
          <a:p>
            <a:r>
              <a:rPr lang="en-US" sz="4000">
                <a:solidFill>
                  <a:schemeClr val="tx1"/>
                </a:solidFill>
              </a:rPr>
              <a:t>He is currently working on self-portraits.</a:t>
            </a:r>
            <a:br>
              <a:rPr lang="en-US" sz="4000">
                <a:solidFill>
                  <a:schemeClr val="tx1"/>
                </a:solidFill>
              </a:rPr>
            </a:br>
            <a:r>
              <a:rPr lang="en-US" sz="4000">
                <a:solidFill>
                  <a:schemeClr val="tx1"/>
                </a:solidFill>
              </a:rPr>
              <a:t/>
            </a:r>
            <a:br>
              <a:rPr lang="en-US" sz="4000">
                <a:solidFill>
                  <a:schemeClr val="tx1"/>
                </a:solidFill>
              </a:rPr>
            </a:br>
            <a:r>
              <a:rPr lang="en-US" sz="4000">
                <a:solidFill>
                  <a:schemeClr val="tx1"/>
                </a:solidFill>
              </a:rPr>
              <a:t/>
            </a:r>
            <a:br>
              <a:rPr lang="en-US" sz="4000">
                <a:solidFill>
                  <a:schemeClr val="tx1"/>
                </a:solidFill>
              </a:rPr>
            </a:br>
            <a:r>
              <a:rPr lang="en-US" sz="4000">
                <a:solidFill>
                  <a:schemeClr val="tx1"/>
                </a:solidFill>
              </a:rPr>
              <a:t>Lots of them.</a:t>
            </a:r>
          </a:p>
        </p:txBody>
      </p:sp>
      <p:pic>
        <p:nvPicPr>
          <p:cNvPr id="48132" name="Picture 4" descr="close 0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8975" y="0"/>
            <a:ext cx="46450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26647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EF967CB-C725-3141-BBD6-90EFADFDAF57}" type="slidenum">
              <a:rPr lang="en-US"/>
              <a:pPr/>
              <a:t>38</a:t>
            </a:fld>
            <a:endParaRPr lang="en-US"/>
          </a:p>
        </p:txBody>
      </p:sp>
      <p:sp>
        <p:nvSpPr>
          <p:cNvPr id="24578" name="Rectangle 2"/>
          <p:cNvSpPr>
            <a:spLocks noGrp="1" noChangeArrowheads="1"/>
          </p:cNvSpPr>
          <p:nvPr>
            <p:ph type="title"/>
          </p:nvPr>
        </p:nvSpPr>
        <p:spPr>
          <a:xfrm>
            <a:off x="5410200" y="2743200"/>
            <a:ext cx="3505200" cy="1143000"/>
          </a:xfrm>
        </p:spPr>
        <p:txBody>
          <a:bodyPr>
            <a:normAutofit fontScale="90000"/>
          </a:bodyPr>
          <a:lstStyle/>
          <a:p>
            <a:r>
              <a:rPr lang="en-US">
                <a:solidFill>
                  <a:schemeClr val="tx1"/>
                </a:solidFill>
              </a:rPr>
              <a:t>He took inspiration from the way pictures in magazines are printed and re-invented his style.</a:t>
            </a:r>
          </a:p>
        </p:txBody>
      </p:sp>
      <p:pic>
        <p:nvPicPr>
          <p:cNvPr id="24580" name="Picture 4" descr="Joh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28600"/>
            <a:ext cx="4994275" cy="5943600"/>
          </a:xfrm>
          <a:prstGeom prst="rect">
            <a:avLst/>
          </a:prstGeom>
          <a:noFill/>
          <a:extLst>
            <a:ext uri="{909E8E84-426E-40dd-AFC4-6F175D3DCCD1}">
              <a14:hiddenFill xmlns:a14="http://schemas.microsoft.com/office/drawing/2010/main" xmlns="">
                <a:solidFill>
                  <a:srgbClr val="FFFFFF"/>
                </a:solidFill>
              </a14:hiddenFill>
            </a:ext>
          </a:extLst>
        </p:spPr>
      </p:pic>
      <p:sp>
        <p:nvSpPr>
          <p:cNvPr id="24581" name="Text Box 5"/>
          <p:cNvSpPr txBox="1">
            <a:spLocks noChangeArrowheads="1"/>
          </p:cNvSpPr>
          <p:nvPr/>
        </p:nvSpPr>
        <p:spPr bwMode="auto">
          <a:xfrm>
            <a:off x="1981200" y="6172200"/>
            <a:ext cx="259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John, 1998</a:t>
            </a:r>
          </a:p>
        </p:txBody>
      </p:sp>
    </p:spTree>
    <p:extLst>
      <p:ext uri="{BB962C8B-B14F-4D97-AF65-F5344CB8AC3E}">
        <p14:creationId xmlns:p14="http://schemas.microsoft.com/office/powerpoint/2010/main" val="587538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6870D8C-9472-984F-B5C7-3EBCCA2318D1}" type="slidenum">
              <a:rPr lang="en-US"/>
              <a:pPr/>
              <a:t>39</a:t>
            </a:fld>
            <a:endParaRPr lang="en-US"/>
          </a:p>
        </p:txBody>
      </p:sp>
      <p:sp>
        <p:nvSpPr>
          <p:cNvPr id="27650" name="Rectangle 2"/>
          <p:cNvSpPr>
            <a:spLocks noGrp="1" noChangeArrowheads="1"/>
          </p:cNvSpPr>
          <p:nvPr>
            <p:ph type="title"/>
          </p:nvPr>
        </p:nvSpPr>
        <p:spPr>
          <a:xfrm>
            <a:off x="685800" y="304800"/>
            <a:ext cx="7772400" cy="1143000"/>
          </a:xfrm>
        </p:spPr>
        <p:txBody>
          <a:bodyPr/>
          <a:lstStyle/>
          <a:p>
            <a:r>
              <a:rPr lang="en-US" dirty="0" smtClean="0">
                <a:solidFill>
                  <a:schemeClr val="tx1"/>
                </a:solidFill>
              </a:rPr>
              <a:t>Chuck in his studio</a:t>
            </a:r>
            <a:endParaRPr lang="en-US" dirty="0">
              <a:solidFill>
                <a:schemeClr val="tx1"/>
              </a:solidFill>
            </a:endParaRPr>
          </a:p>
        </p:txBody>
      </p:sp>
      <p:pic>
        <p:nvPicPr>
          <p:cNvPr id="27652" name="Picture 4" descr="working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439863"/>
            <a:ext cx="6477000" cy="5122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466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19D69A7-5792-C24F-A799-84C0C3FED1B1}" type="slidenum">
              <a:rPr lang="en-US"/>
              <a:pPr/>
              <a:t>4</a:t>
            </a:fld>
            <a:endParaRPr lang="en-US"/>
          </a:p>
        </p:txBody>
      </p:sp>
      <p:sp>
        <p:nvSpPr>
          <p:cNvPr id="8194" name="Rectangle 2"/>
          <p:cNvSpPr>
            <a:spLocks noGrp="1" noChangeArrowheads="1"/>
          </p:cNvSpPr>
          <p:nvPr>
            <p:ph type="title"/>
          </p:nvPr>
        </p:nvSpPr>
        <p:spPr>
          <a:xfrm>
            <a:off x="457200" y="2590800"/>
            <a:ext cx="3657600" cy="1143000"/>
          </a:xfrm>
        </p:spPr>
        <p:txBody>
          <a:bodyPr>
            <a:normAutofit fontScale="90000"/>
          </a:bodyPr>
          <a:lstStyle/>
          <a:p>
            <a:r>
              <a:rPr lang="en-US" sz="4000" dirty="0"/>
              <a:t>His </a:t>
            </a:r>
            <a:r>
              <a:rPr lang="en-US" sz="4000" u="sng" dirty="0"/>
              <a:t>father</a:t>
            </a:r>
            <a:r>
              <a:rPr lang="en-US" sz="4000" dirty="0"/>
              <a:t>, who seemed to always be ill, </a:t>
            </a:r>
            <a:r>
              <a:rPr lang="en-US" sz="4000" u="sng" dirty="0"/>
              <a:t>died when Chuck was 11 </a:t>
            </a:r>
            <a:r>
              <a:rPr lang="en-US" sz="4000" dirty="0"/>
              <a:t>years old.</a:t>
            </a:r>
          </a:p>
        </p:txBody>
      </p:sp>
      <p:pic>
        <p:nvPicPr>
          <p:cNvPr id="8197" name="Picture 5" descr="close 0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46063"/>
            <a:ext cx="4303713" cy="6611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06850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164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8900" y="0"/>
            <a:ext cx="3866029" cy="6858000"/>
          </a:xfrm>
          <a:prstGeom prst="rect">
            <a:avLst/>
          </a:prstGeom>
        </p:spPr>
      </p:pic>
    </p:spTree>
    <p:extLst>
      <p:ext uri="{BB962C8B-B14F-4D97-AF65-F5344CB8AC3E}">
        <p14:creationId xmlns:p14="http://schemas.microsoft.com/office/powerpoint/2010/main" val="2342531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Notes on ARTISTS</a:t>
            </a:r>
            <a:endParaRPr lang="en-US" dirty="0"/>
          </a:p>
        </p:txBody>
      </p:sp>
      <p:sp>
        <p:nvSpPr>
          <p:cNvPr id="3" name="Content Placeholder 2"/>
          <p:cNvSpPr>
            <a:spLocks noGrp="1"/>
          </p:cNvSpPr>
          <p:nvPr>
            <p:ph idx="1"/>
          </p:nvPr>
        </p:nvSpPr>
        <p:spPr/>
        <p:txBody>
          <a:bodyPr/>
          <a:lstStyle/>
          <a:p>
            <a:r>
              <a:rPr lang="en-US" dirty="0" smtClean="0"/>
              <a:t>Write </a:t>
            </a:r>
            <a:r>
              <a:rPr lang="en-US" dirty="0" smtClean="0"/>
              <a:t>one</a:t>
            </a:r>
            <a:r>
              <a:rPr lang="en-US" dirty="0" smtClean="0"/>
              <a:t> </a:t>
            </a:r>
            <a:r>
              <a:rPr lang="en-US" dirty="0" smtClean="0"/>
              <a:t>question in the questions box</a:t>
            </a:r>
          </a:p>
          <a:p>
            <a:r>
              <a:rPr lang="en-US" dirty="0" smtClean="0"/>
              <a:t>Person on the left answers the question</a:t>
            </a:r>
            <a:r>
              <a:rPr lang="en-US" dirty="0" smtClean="0"/>
              <a:t>. (write your name on that person’s notes)</a:t>
            </a:r>
            <a:endParaRPr lang="en-US" dirty="0"/>
          </a:p>
        </p:txBody>
      </p:sp>
    </p:spTree>
    <p:extLst>
      <p:ext uri="{BB962C8B-B14F-4D97-AF65-F5344CB8AC3E}">
        <p14:creationId xmlns:p14="http://schemas.microsoft.com/office/powerpoint/2010/main" val="936990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52400"/>
            <a:ext cx="3352800" cy="487362"/>
          </a:xfrm>
        </p:spPr>
        <p:txBody>
          <a:bodyPr>
            <a:normAutofit fontScale="90000"/>
          </a:bodyPr>
          <a:lstStyle/>
          <a:p>
            <a:r>
              <a:rPr lang="en-US" sz="3200" dirty="0" smtClean="0"/>
              <a:t>Value &amp; Texture</a:t>
            </a:r>
            <a:endParaRPr lang="en-US" sz="3200" dirty="0"/>
          </a:p>
        </p:txBody>
      </p:sp>
      <p:sp>
        <p:nvSpPr>
          <p:cNvPr id="6" name="Content Placeholder 5"/>
          <p:cNvSpPr>
            <a:spLocks noGrp="1"/>
          </p:cNvSpPr>
          <p:nvPr>
            <p:ph idx="1"/>
          </p:nvPr>
        </p:nvSpPr>
        <p:spPr>
          <a:xfrm>
            <a:off x="685800" y="762000"/>
            <a:ext cx="7848600" cy="5410200"/>
          </a:xfrm>
        </p:spPr>
        <p:txBody>
          <a:bodyPr/>
          <a:lstStyle/>
          <a:p>
            <a:pPr marL="651510" indent="-514350" algn="ctr"/>
            <a:r>
              <a:rPr lang="en-US" i="1" dirty="0" smtClean="0"/>
              <a:t>I can draw a GRID onto the photograph using 1” boxes.</a:t>
            </a:r>
          </a:p>
          <a:p>
            <a:pPr marL="651510" indent="-514350" algn="ctr"/>
            <a:r>
              <a:rPr lang="en-US" i="1" dirty="0"/>
              <a:t>I can </a:t>
            </a:r>
            <a:r>
              <a:rPr lang="en-US" i="1" dirty="0" smtClean="0"/>
              <a:t>draw a GRID onto the drawing paper using 2” boxes</a:t>
            </a:r>
            <a:r>
              <a:rPr lang="en-US" i="1" dirty="0" smtClean="0"/>
              <a:t>.</a:t>
            </a:r>
            <a:endParaRPr lang="en-US" i="1" dirty="0" smtClean="0"/>
          </a:p>
        </p:txBody>
      </p:sp>
      <p:pic>
        <p:nvPicPr>
          <p:cNvPr id="7" name="Picture 6" descr="311548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43600" y="3051788"/>
            <a:ext cx="2476808" cy="3577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wirls close up.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3590694"/>
            <a:ext cx="4000808" cy="300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419600" y="50292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Chuck Close</a:t>
            </a:r>
            <a:endParaRPr lang="en-US" dirty="0">
              <a:solidFill>
                <a:schemeClr val="bg1"/>
              </a:solidFill>
            </a:endParaRPr>
          </a:p>
        </p:txBody>
      </p:sp>
    </p:spTree>
    <p:extLst>
      <p:ext uri="{BB962C8B-B14F-4D97-AF65-F5344CB8AC3E}">
        <p14:creationId xmlns:p14="http://schemas.microsoft.com/office/powerpoint/2010/main" val="3164643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52400"/>
            <a:ext cx="3352800" cy="487362"/>
          </a:xfrm>
        </p:spPr>
        <p:txBody>
          <a:bodyPr>
            <a:normAutofit fontScale="90000"/>
          </a:bodyPr>
          <a:lstStyle/>
          <a:p>
            <a:r>
              <a:rPr lang="en-US" sz="3200" b="1" dirty="0" smtClean="0"/>
              <a:t>Value</a:t>
            </a:r>
            <a:endParaRPr lang="en-US" sz="3200" b="1" dirty="0"/>
          </a:p>
        </p:txBody>
      </p:sp>
      <p:sp>
        <p:nvSpPr>
          <p:cNvPr id="6" name="Content Placeholder 5"/>
          <p:cNvSpPr>
            <a:spLocks noGrp="1"/>
          </p:cNvSpPr>
          <p:nvPr>
            <p:ph idx="1"/>
          </p:nvPr>
        </p:nvSpPr>
        <p:spPr>
          <a:xfrm>
            <a:off x="685800" y="762000"/>
            <a:ext cx="7848600" cy="5410200"/>
          </a:xfrm>
        </p:spPr>
        <p:txBody>
          <a:bodyPr/>
          <a:lstStyle/>
          <a:p>
            <a:pPr marL="651510" indent="-514350"/>
            <a:r>
              <a:rPr lang="en-US" dirty="0" smtClean="0"/>
              <a:t> I can use a pencil (lightly) and focus on the </a:t>
            </a:r>
            <a:r>
              <a:rPr lang="en-US" u="sng" dirty="0" smtClean="0"/>
              <a:t>contour lines </a:t>
            </a:r>
            <a:r>
              <a:rPr lang="en-US" dirty="0" smtClean="0"/>
              <a:t>inside each box.</a:t>
            </a:r>
          </a:p>
          <a:p>
            <a:pPr marL="651510" indent="-514350"/>
            <a:r>
              <a:rPr lang="en-US" dirty="0" smtClean="0"/>
              <a:t>I can redraw those lines onto my paper.</a:t>
            </a:r>
            <a:endParaRPr lang="en-US" dirty="0"/>
          </a:p>
        </p:txBody>
      </p:sp>
      <p:pic>
        <p:nvPicPr>
          <p:cNvPr id="4" name="Picture 3" descr="IMAG20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48855" y="3445810"/>
            <a:ext cx="4928754" cy="2778464"/>
          </a:xfrm>
          <a:prstGeom prst="rect">
            <a:avLst/>
          </a:prstGeom>
        </p:spPr>
      </p:pic>
      <p:pic>
        <p:nvPicPr>
          <p:cNvPr id="5" name="Picture 4" descr="IMAG203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79744" y="3450788"/>
            <a:ext cx="5029200" cy="2835088"/>
          </a:xfrm>
          <a:prstGeom prst="rect">
            <a:avLst/>
          </a:prstGeom>
        </p:spPr>
      </p:pic>
    </p:spTree>
    <p:extLst>
      <p:ext uri="{BB962C8B-B14F-4D97-AF65-F5344CB8AC3E}">
        <p14:creationId xmlns:p14="http://schemas.microsoft.com/office/powerpoint/2010/main" val="1391282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52400"/>
            <a:ext cx="3352800" cy="487362"/>
          </a:xfrm>
        </p:spPr>
        <p:txBody>
          <a:bodyPr>
            <a:normAutofit fontScale="90000"/>
          </a:bodyPr>
          <a:lstStyle/>
          <a:p>
            <a:r>
              <a:rPr lang="en-US" sz="3200" b="1" dirty="0" smtClean="0"/>
              <a:t>Value</a:t>
            </a:r>
            <a:endParaRPr lang="en-US" sz="3200" b="1" dirty="0"/>
          </a:p>
        </p:txBody>
      </p:sp>
      <p:sp>
        <p:nvSpPr>
          <p:cNvPr id="6" name="Content Placeholder 5"/>
          <p:cNvSpPr>
            <a:spLocks noGrp="1"/>
          </p:cNvSpPr>
          <p:nvPr>
            <p:ph idx="1"/>
          </p:nvPr>
        </p:nvSpPr>
        <p:spPr>
          <a:xfrm>
            <a:off x="685800" y="609600"/>
            <a:ext cx="7848600" cy="5410200"/>
          </a:xfrm>
        </p:spPr>
        <p:txBody>
          <a:bodyPr/>
          <a:lstStyle/>
          <a:p>
            <a:pPr marL="651510" indent="-514350"/>
            <a:r>
              <a:rPr lang="en-US" dirty="0" smtClean="0"/>
              <a:t>I can fill in the different values using ONLY my finger and paint!</a:t>
            </a:r>
          </a:p>
          <a:p>
            <a:pPr marL="651510" indent="-514350"/>
            <a:r>
              <a:rPr lang="en-US" dirty="0" smtClean="0"/>
              <a:t>Redraw those lines onto your piece of paper.</a:t>
            </a:r>
            <a:endParaRPr lang="en-US" dirty="0"/>
          </a:p>
        </p:txBody>
      </p:sp>
      <p:pic>
        <p:nvPicPr>
          <p:cNvPr id="7" name="Picture 6" descr="IMAG203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24281"/>
            <a:ext cx="9144000" cy="5154706"/>
          </a:xfrm>
          <a:prstGeom prst="rect">
            <a:avLst/>
          </a:prstGeom>
        </p:spPr>
      </p:pic>
    </p:spTree>
    <p:extLst>
      <p:ext uri="{BB962C8B-B14F-4D97-AF65-F5344CB8AC3E}">
        <p14:creationId xmlns:p14="http://schemas.microsoft.com/office/powerpoint/2010/main" val="574539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ga.gov/education/classroom/elements/texture/img/close_fanny_l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580" y="276225"/>
            <a:ext cx="5210420" cy="635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5562600" y="152400"/>
            <a:ext cx="3352800" cy="487362"/>
          </a:xfrm>
        </p:spPr>
        <p:txBody>
          <a:bodyPr>
            <a:normAutofit fontScale="90000"/>
          </a:bodyPr>
          <a:lstStyle/>
          <a:p>
            <a:r>
              <a:rPr lang="en-US" sz="3200" b="1" dirty="0" smtClean="0"/>
              <a:t>Value</a:t>
            </a:r>
            <a:endParaRPr lang="en-US" sz="3200" b="1" dirty="0"/>
          </a:p>
        </p:txBody>
      </p:sp>
      <p:sp>
        <p:nvSpPr>
          <p:cNvPr id="6" name="Content Placeholder 5"/>
          <p:cNvSpPr>
            <a:spLocks noGrp="1"/>
          </p:cNvSpPr>
          <p:nvPr>
            <p:ph idx="1"/>
          </p:nvPr>
        </p:nvSpPr>
        <p:spPr>
          <a:xfrm>
            <a:off x="5181600" y="762000"/>
            <a:ext cx="3352800" cy="5410200"/>
          </a:xfrm>
        </p:spPr>
        <p:txBody>
          <a:bodyPr>
            <a:normAutofit fontScale="92500"/>
          </a:bodyPr>
          <a:lstStyle/>
          <a:p>
            <a:pPr marL="651510" indent="-514350"/>
            <a:r>
              <a:rPr lang="en-US" dirty="0" smtClean="0"/>
              <a:t>Put black &amp; white tempera paint onto a piece of folded paper towel.</a:t>
            </a:r>
          </a:p>
          <a:p>
            <a:pPr marL="651510" indent="-514350"/>
            <a:r>
              <a:rPr lang="en-US" u="sng" dirty="0" smtClean="0"/>
              <a:t>I CAN replicate the values from a photograph using only black &amp; white paint and my FINGER!</a:t>
            </a:r>
            <a:endParaRPr lang="en-US" dirty="0"/>
          </a:p>
        </p:txBody>
      </p:sp>
      <p:sp>
        <p:nvSpPr>
          <p:cNvPr id="5" name="Rectangle 4"/>
          <p:cNvSpPr/>
          <p:nvPr/>
        </p:nvSpPr>
        <p:spPr>
          <a:xfrm>
            <a:off x="4876800" y="6019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Chuck Close</a:t>
            </a:r>
            <a:endParaRPr lang="en-US" dirty="0">
              <a:solidFill>
                <a:schemeClr val="bg1"/>
              </a:solidFill>
            </a:endParaRPr>
          </a:p>
        </p:txBody>
      </p:sp>
    </p:spTree>
    <p:extLst>
      <p:ext uri="{BB962C8B-B14F-4D97-AF65-F5344CB8AC3E}">
        <p14:creationId xmlns:p14="http://schemas.microsoft.com/office/powerpoint/2010/main" val="805639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nga.gov/education/classroom/elements/texture/img/close_fanny_lg.jpg"/>
          <p:cNvPicPr>
            <a:picLocks noChangeAspect="1" noChangeArrowheads="1"/>
          </p:cNvPicPr>
          <p:nvPr/>
        </p:nvPicPr>
        <p:blipFill>
          <a:blip r:embed="rId2" cstate="print"/>
          <a:srcRect/>
          <a:stretch>
            <a:fillRect/>
          </a:stretch>
        </p:blipFill>
        <p:spPr bwMode="auto">
          <a:xfrm>
            <a:off x="-5562600" y="-5029201"/>
            <a:ext cx="16764000" cy="20440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085359" y="2676293"/>
            <a:ext cx="4044986" cy="2246769"/>
          </a:xfrm>
          <a:prstGeom prst="rect">
            <a:avLst/>
          </a:prstGeom>
        </p:spPr>
        <p:txBody>
          <a:bodyPr wrap="square">
            <a:spAutoFit/>
          </a:bodyPr>
          <a:lstStyle/>
          <a:p>
            <a:pPr marL="651510" indent="-514350"/>
            <a:r>
              <a:rPr lang="en-US" sz="2800" u="sng" dirty="0"/>
              <a:t>I CAN replicate the values from a photograph using only black &amp; white paint and my FINGER!</a:t>
            </a:r>
            <a:endParaRPr lang="en-US" sz="2800" dirty="0"/>
          </a:p>
        </p:txBody>
      </p:sp>
    </p:spTree>
    <p:extLst>
      <p:ext uri="{BB962C8B-B14F-4D97-AF65-F5344CB8AC3E}">
        <p14:creationId xmlns:p14="http://schemas.microsoft.com/office/powerpoint/2010/main" val="3741439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picassomio.com/images/art/pm-40391-large.jpg"/>
          <p:cNvPicPr>
            <a:picLocks noChangeAspect="1" noChangeArrowheads="1"/>
          </p:cNvPicPr>
          <p:nvPr/>
        </p:nvPicPr>
        <p:blipFill>
          <a:blip r:embed="rId3" cstate="print"/>
          <a:srcRect/>
          <a:stretch>
            <a:fillRect/>
          </a:stretch>
        </p:blipFill>
        <p:spPr bwMode="auto">
          <a:xfrm>
            <a:off x="228600" y="266699"/>
            <a:ext cx="5065844" cy="6362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5562600" y="152400"/>
            <a:ext cx="3352800" cy="487362"/>
          </a:xfrm>
        </p:spPr>
        <p:txBody>
          <a:bodyPr>
            <a:normAutofit fontScale="90000"/>
          </a:bodyPr>
          <a:lstStyle/>
          <a:p>
            <a:r>
              <a:rPr lang="en-US" sz="3200" b="1" dirty="0" smtClean="0"/>
              <a:t>Value </a:t>
            </a:r>
            <a:endParaRPr lang="en-US" sz="3200" b="1" dirty="0"/>
          </a:p>
        </p:txBody>
      </p:sp>
      <p:sp>
        <p:nvSpPr>
          <p:cNvPr id="6" name="Content Placeholder 5"/>
          <p:cNvSpPr>
            <a:spLocks noGrp="1"/>
          </p:cNvSpPr>
          <p:nvPr>
            <p:ph idx="1"/>
          </p:nvPr>
        </p:nvSpPr>
        <p:spPr>
          <a:xfrm>
            <a:off x="5181600" y="762000"/>
            <a:ext cx="3352800" cy="5410200"/>
          </a:xfrm>
        </p:spPr>
        <p:txBody>
          <a:bodyPr>
            <a:normAutofit fontScale="92500"/>
          </a:bodyPr>
          <a:lstStyle/>
          <a:p>
            <a:pPr marL="651510" indent="-514350"/>
            <a:r>
              <a:rPr lang="en-US" dirty="0" smtClean="0"/>
              <a:t>Put black &amp; white tempera paint onto a piece of folded paper towel.</a:t>
            </a:r>
          </a:p>
          <a:p>
            <a:pPr marL="651510" indent="-514350"/>
            <a:r>
              <a:rPr lang="en-US" u="sng" dirty="0" smtClean="0"/>
              <a:t>Using only your finger </a:t>
            </a:r>
            <a:r>
              <a:rPr lang="en-US" dirty="0" smtClean="0"/>
              <a:t>and the paint, copy the portrait using several value tones.</a:t>
            </a:r>
            <a:endParaRPr lang="en-US" dirty="0"/>
          </a:p>
        </p:txBody>
      </p:sp>
      <p:sp>
        <p:nvSpPr>
          <p:cNvPr id="5" name="Rectangle 4"/>
          <p:cNvSpPr/>
          <p:nvPr/>
        </p:nvSpPr>
        <p:spPr>
          <a:xfrm>
            <a:off x="4876800" y="6019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Chuck Close</a:t>
            </a:r>
            <a:endParaRPr lang="en-US" dirty="0">
              <a:solidFill>
                <a:schemeClr val="bg1"/>
              </a:solidFill>
            </a:endParaRPr>
          </a:p>
        </p:txBody>
      </p:sp>
    </p:spTree>
    <p:extLst>
      <p:ext uri="{BB962C8B-B14F-4D97-AF65-F5344CB8AC3E}">
        <p14:creationId xmlns:p14="http://schemas.microsoft.com/office/powerpoint/2010/main" val="1930382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81600" y="432100"/>
            <a:ext cx="3810000" cy="5410200"/>
          </a:xfrm>
        </p:spPr>
        <p:txBody>
          <a:bodyPr/>
          <a:lstStyle/>
          <a:p>
            <a:pPr marL="651510" indent="-514350"/>
            <a:r>
              <a:rPr lang="en-US" b="1" i="1" dirty="0" smtClean="0"/>
              <a:t>Check these out!</a:t>
            </a:r>
          </a:p>
          <a:p>
            <a:pPr marL="651510" indent="-514350"/>
            <a:r>
              <a:rPr lang="en-US" dirty="0" smtClean="0"/>
              <a:t>Portraits made entirely with found objects by </a:t>
            </a:r>
            <a:r>
              <a:rPr lang="en-US" u="sng" dirty="0" err="1" smtClean="0"/>
              <a:t>Zac</a:t>
            </a:r>
            <a:r>
              <a:rPr lang="en-US" u="sng" dirty="0" smtClean="0"/>
              <a:t> Freeman</a:t>
            </a:r>
            <a:endParaRPr lang="en-US" dirty="0"/>
          </a:p>
        </p:txBody>
      </p:sp>
      <p:pic>
        <p:nvPicPr>
          <p:cNvPr id="10242" name="Picture 2" descr="http://verybadfrog.com/wp-content/uploads/2010/10/Found-objects-portraits-art-by-Zac-Freeman-4.jpg"/>
          <p:cNvPicPr>
            <a:picLocks noChangeAspect="1" noChangeArrowheads="1"/>
          </p:cNvPicPr>
          <p:nvPr/>
        </p:nvPicPr>
        <p:blipFill>
          <a:blip r:embed="rId3" cstate="print"/>
          <a:srcRect/>
          <a:stretch>
            <a:fillRect/>
          </a:stretch>
        </p:blipFill>
        <p:spPr bwMode="auto">
          <a:xfrm>
            <a:off x="76200" y="228600"/>
            <a:ext cx="5265853" cy="6477000"/>
          </a:xfrm>
          <a:prstGeom prst="rect">
            <a:avLst/>
          </a:prstGeom>
          <a:noFill/>
        </p:spPr>
      </p:pic>
      <p:pic>
        <p:nvPicPr>
          <p:cNvPr id="10244" name="Picture 4" descr="http://verybadfrog.com/wp-content/uploads/2010/10/Found-objects-portraits-art-by-Zac-Freeman-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3276600"/>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rot="10800000">
            <a:off x="3657600" y="5257800"/>
            <a:ext cx="2133600" cy="76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016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verybadfrog.com/wp-content/uploads/2010/10/Found-objects-portraits-art-by-Zac-Freeman-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3200400"/>
            <a:ext cx="3352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50" name="Picture 6" descr="http://verybadfrog.com/wp-content/uploads/2010/10/Found-objects-portraits-art-by-Zac-Freeman-2.jpg"/>
          <p:cNvPicPr>
            <a:picLocks noChangeAspect="1" noChangeArrowheads="1"/>
          </p:cNvPicPr>
          <p:nvPr/>
        </p:nvPicPr>
        <p:blipFill>
          <a:blip r:embed="rId4" cstate="print"/>
          <a:srcRect/>
          <a:stretch>
            <a:fillRect/>
          </a:stretch>
        </p:blipFill>
        <p:spPr bwMode="auto">
          <a:xfrm>
            <a:off x="76200" y="352424"/>
            <a:ext cx="5346657" cy="6276976"/>
          </a:xfrm>
          <a:prstGeom prst="rect">
            <a:avLst/>
          </a:prstGeom>
          <a:noFill/>
        </p:spPr>
      </p:pic>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8" name="Content Placeholder 5"/>
          <p:cNvSpPr txBox="1">
            <a:spLocks/>
          </p:cNvSpPr>
          <p:nvPr/>
        </p:nvSpPr>
        <p:spPr>
          <a:xfrm>
            <a:off x="5181600" y="432100"/>
            <a:ext cx="3810000" cy="5410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51510" indent="-514350"/>
            <a:r>
              <a:rPr lang="en-US" b="1" i="1" smtClean="0"/>
              <a:t>Check these out!</a:t>
            </a:r>
          </a:p>
          <a:p>
            <a:pPr marL="651510" indent="-514350"/>
            <a:r>
              <a:rPr lang="en-US" smtClean="0"/>
              <a:t>Portraits made entirely with found objects by </a:t>
            </a:r>
            <a:r>
              <a:rPr lang="en-US" u="sng" smtClean="0"/>
              <a:t>Zac Freeman</a:t>
            </a:r>
            <a:endParaRPr lang="en-US" dirty="0"/>
          </a:p>
        </p:txBody>
      </p:sp>
    </p:spTree>
    <p:extLst>
      <p:ext uri="{BB962C8B-B14F-4D97-AF65-F5344CB8AC3E}">
        <p14:creationId xmlns:p14="http://schemas.microsoft.com/office/powerpoint/2010/main" val="343638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8F91E91-E460-AD41-93C6-84624728B4B9}" type="slidenum">
              <a:rPr lang="en-US"/>
              <a:pPr/>
              <a:t>5</a:t>
            </a:fld>
            <a:endParaRPr lang="en-US"/>
          </a:p>
        </p:txBody>
      </p:sp>
      <p:sp>
        <p:nvSpPr>
          <p:cNvPr id="35844" name="Rectangle 4"/>
          <p:cNvSpPr>
            <a:spLocks noGrp="1" noChangeArrowheads="1"/>
          </p:cNvSpPr>
          <p:nvPr>
            <p:ph type="title"/>
          </p:nvPr>
        </p:nvSpPr>
        <p:spPr>
          <a:xfrm>
            <a:off x="4953000" y="2514600"/>
            <a:ext cx="3657600" cy="1143000"/>
          </a:xfrm>
          <a:noFill/>
          <a:ln/>
        </p:spPr>
        <p:txBody>
          <a:bodyPr>
            <a:normAutofit fontScale="90000"/>
          </a:bodyPr>
          <a:lstStyle/>
          <a:p>
            <a:r>
              <a:rPr lang="en-US" sz="4000" dirty="0"/>
              <a:t> His mother, a trained pianist who gave up her career during the great depression, </a:t>
            </a:r>
            <a:r>
              <a:rPr lang="en-US" sz="4000" dirty="0" smtClean="0"/>
              <a:t>became ill with breast </a:t>
            </a:r>
            <a:r>
              <a:rPr lang="en-US" sz="4000" dirty="0"/>
              <a:t>cancer.</a:t>
            </a:r>
          </a:p>
        </p:txBody>
      </p:sp>
      <p:pic>
        <p:nvPicPr>
          <p:cNvPr id="35845" name="Picture 5" descr="close 0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93663"/>
            <a:ext cx="4333875" cy="64595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5164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81600" y="478805"/>
            <a:ext cx="3810000" cy="5410200"/>
          </a:xfrm>
        </p:spPr>
        <p:txBody>
          <a:bodyPr/>
          <a:lstStyle/>
          <a:p>
            <a:pPr marL="651510" indent="-514350"/>
            <a:r>
              <a:rPr lang="en-US" b="1" i="1" dirty="0" smtClean="0"/>
              <a:t>Check these out!</a:t>
            </a:r>
          </a:p>
          <a:p>
            <a:pPr marL="651510" indent="-514350"/>
            <a:r>
              <a:rPr lang="en-US" dirty="0" smtClean="0"/>
              <a:t>Portraits made entirely with found objects by </a:t>
            </a:r>
            <a:r>
              <a:rPr lang="en-US" u="sng" dirty="0" err="1" smtClean="0"/>
              <a:t>Zac</a:t>
            </a:r>
            <a:r>
              <a:rPr lang="en-US" u="sng" dirty="0" smtClean="0"/>
              <a:t> Freeman</a:t>
            </a:r>
            <a:endParaRPr lang="en-US" u="sng" dirty="0"/>
          </a:p>
        </p:txBody>
      </p:sp>
      <p:pic>
        <p:nvPicPr>
          <p:cNvPr id="57346" name="Picture 2" descr="http://verybadfrog.com/wp-content/uploads/2010/10/Found-objects-portraits-art-by-Zac-Freeman.jpg"/>
          <p:cNvPicPr>
            <a:picLocks noChangeAspect="1" noChangeArrowheads="1"/>
          </p:cNvPicPr>
          <p:nvPr/>
        </p:nvPicPr>
        <p:blipFill>
          <a:blip r:embed="rId3" cstate="print"/>
          <a:srcRect/>
          <a:stretch>
            <a:fillRect/>
          </a:stretch>
        </p:blipFill>
        <p:spPr bwMode="auto">
          <a:xfrm>
            <a:off x="138544" y="174049"/>
            <a:ext cx="5253321" cy="6524626"/>
          </a:xfrm>
          <a:prstGeom prst="rect">
            <a:avLst/>
          </a:prstGeom>
          <a:noFill/>
        </p:spPr>
      </p:pic>
      <p:pic>
        <p:nvPicPr>
          <p:cNvPr id="7" name="Picture 4" descr="http://verybadfrog.com/wp-content/uploads/2010/10/Found-objects-portraits-art-by-Zac-Freeman-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200400"/>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62109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verybadfrog.com/wp-content/uploads/2010/10/Found-objects-portraits-art-by-Zac-Freeman-5.jpg"/>
          <p:cNvPicPr>
            <a:picLocks noChangeAspect="1" noChangeArrowheads="1"/>
          </p:cNvPicPr>
          <p:nvPr/>
        </p:nvPicPr>
        <p:blipFill>
          <a:blip r:embed="rId3" cstate="print"/>
          <a:srcRect/>
          <a:stretch>
            <a:fillRect/>
          </a:stretch>
        </p:blipFill>
        <p:spPr bwMode="auto">
          <a:xfrm>
            <a:off x="114300" y="152399"/>
            <a:ext cx="5319156" cy="6553201"/>
          </a:xfrm>
          <a:prstGeom prst="rect">
            <a:avLst/>
          </a:prstGeom>
          <a:noFill/>
        </p:spPr>
      </p:pic>
      <p:pic>
        <p:nvPicPr>
          <p:cNvPr id="61444" name="Picture 4" descr="http://verybadfrog.com/wp-content/uploads/2010/10/Found-objects-portraits-art-by-Zac-Freeman-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1524000"/>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83422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a:hlinkClick r:id="rId2"/>
              </a:rPr>
              <a:t>http://www.youtube.com/watch?v=GxR3ELuZjLw&amp;index=3&amp;list=</a:t>
            </a:r>
            <a:r>
              <a:rPr lang="en-US" dirty="0" smtClean="0">
                <a:hlinkClick r:id="rId2"/>
              </a:rPr>
              <a:t>PL575A6CD41827AEB0</a:t>
            </a:r>
            <a:endParaRPr lang="en-US" dirty="0" smtClean="0"/>
          </a:p>
          <a:p>
            <a:r>
              <a:rPr lang="en-US" dirty="0" smtClean="0"/>
              <a:t>Video for day 2</a:t>
            </a:r>
          </a:p>
          <a:p>
            <a:r>
              <a:rPr lang="en-US" b="1" dirty="0" smtClean="0"/>
              <a:t>Add one thing about Chuck Close to your notes.</a:t>
            </a:r>
          </a:p>
          <a:p>
            <a:r>
              <a:rPr lang="en-US" b="1" dirty="0" smtClean="0"/>
              <a:t>Write one piece of advice to your-younger-self</a:t>
            </a:r>
            <a:endParaRPr lang="en-US" b="1" dirty="0"/>
          </a:p>
        </p:txBody>
      </p:sp>
    </p:spTree>
    <p:extLst>
      <p:ext uri="{BB962C8B-B14F-4D97-AF65-F5344CB8AC3E}">
        <p14:creationId xmlns:p14="http://schemas.microsoft.com/office/powerpoint/2010/main" val="2479938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0"/>
            <a:ext cx="4643438" cy="6858000"/>
          </a:xfrm>
          <a:prstGeom prst="rect">
            <a:avLst/>
          </a:prstGeom>
        </p:spPr>
      </p:pic>
    </p:spTree>
    <p:extLst>
      <p:ext uri="{BB962C8B-B14F-4D97-AF65-F5344CB8AC3E}">
        <p14:creationId xmlns:p14="http://schemas.microsoft.com/office/powerpoint/2010/main" val="186711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3A92656-DD35-CA43-807A-22679D4F0104}" type="slidenum">
              <a:rPr lang="en-US"/>
              <a:pPr/>
              <a:t>6</a:t>
            </a:fld>
            <a:endParaRPr lang="en-US"/>
          </a:p>
        </p:txBody>
      </p:sp>
      <p:sp>
        <p:nvSpPr>
          <p:cNvPr id="9218" name="Rectangle 2"/>
          <p:cNvSpPr>
            <a:spLocks noGrp="1" noChangeArrowheads="1"/>
          </p:cNvSpPr>
          <p:nvPr>
            <p:ph type="title"/>
          </p:nvPr>
        </p:nvSpPr>
        <p:spPr>
          <a:xfrm>
            <a:off x="685800" y="4800600"/>
            <a:ext cx="7772400" cy="1143000"/>
          </a:xfrm>
        </p:spPr>
        <p:txBody>
          <a:bodyPr>
            <a:normAutofit fontScale="90000"/>
          </a:bodyPr>
          <a:lstStyle/>
          <a:p>
            <a:r>
              <a:rPr lang="en-US"/>
              <a:t>Chuck himself spent most of his childhood in bed with nephritis, a terrible kidney infection.</a:t>
            </a:r>
          </a:p>
        </p:txBody>
      </p:sp>
      <p:pic>
        <p:nvPicPr>
          <p:cNvPr id="9221" name="Picture 5" descr="kidney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9200" y="0"/>
            <a:ext cx="6640513" cy="4002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1211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0B23C88-2657-6848-86AC-C0DA2327AEC6}" type="slidenum">
              <a:rPr lang="en-US"/>
              <a:pPr/>
              <a:t>7</a:t>
            </a:fld>
            <a:endParaRPr lang="en-US"/>
          </a:p>
        </p:txBody>
      </p:sp>
      <p:pic>
        <p:nvPicPr>
          <p:cNvPr id="10246" name="Picture 6" descr="gold_frame"/>
          <p:cNvPicPr>
            <a:picLocks noChangeAspect="1" noChangeArrowheads="1"/>
          </p:cNvPicPr>
          <p:nvPr/>
        </p:nvPicPr>
        <p:blipFill>
          <a:blip r:embed="rId2">
            <a:lum bright="3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242" name="Rectangle 2"/>
          <p:cNvSpPr>
            <a:spLocks noGrp="1" noChangeArrowheads="1"/>
          </p:cNvSpPr>
          <p:nvPr>
            <p:ph type="title"/>
          </p:nvPr>
        </p:nvSpPr>
        <p:spPr>
          <a:xfrm>
            <a:off x="685800" y="1295400"/>
            <a:ext cx="7772400" cy="1143000"/>
          </a:xfrm>
        </p:spPr>
        <p:txBody>
          <a:bodyPr>
            <a:normAutofit fontScale="90000"/>
          </a:bodyPr>
          <a:lstStyle/>
          <a:p>
            <a:r>
              <a:rPr lang="en-US" dirty="0">
                <a:solidFill>
                  <a:srgbClr val="FF0000"/>
                </a:solidFill>
              </a:rPr>
              <a:t>The only thing that kept him going through all of the sadness and misery was his art…</a:t>
            </a:r>
          </a:p>
        </p:txBody>
      </p:sp>
      <p:sp>
        <p:nvSpPr>
          <p:cNvPr id="10244" name="Rectangle 4"/>
          <p:cNvSpPr>
            <a:spLocks noChangeArrowheads="1"/>
          </p:cNvSpPr>
          <p:nvPr/>
        </p:nvSpPr>
        <p:spPr bwMode="auto">
          <a:xfrm>
            <a:off x="609600" y="3765550"/>
            <a:ext cx="79248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4400" dirty="0">
                <a:solidFill>
                  <a:srgbClr val="FF0000"/>
                </a:solidFill>
              </a:rPr>
              <a:t> His talent was recognized and he </a:t>
            </a:r>
            <a:r>
              <a:rPr lang="en-US" sz="4400" u="sng" dirty="0">
                <a:solidFill>
                  <a:srgbClr val="FF0000"/>
                </a:solidFill>
              </a:rPr>
              <a:t>knew he wanted to be an artist at 4 years old.  </a:t>
            </a:r>
          </a:p>
        </p:txBody>
      </p:sp>
    </p:spTree>
    <p:extLst>
      <p:ext uri="{BB962C8B-B14F-4D97-AF65-F5344CB8AC3E}">
        <p14:creationId xmlns:p14="http://schemas.microsoft.com/office/powerpoint/2010/main" val="3601375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893E53-F549-044B-B09E-F5ECBBF49F45}" type="slidenum">
              <a:rPr lang="en-US"/>
              <a:pPr/>
              <a:t>8</a:t>
            </a:fld>
            <a:endParaRPr lang="en-US"/>
          </a:p>
        </p:txBody>
      </p:sp>
      <p:pic>
        <p:nvPicPr>
          <p:cNvPr id="7173" name="Picture 5" descr="4x4"/>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228600" y="-609600"/>
            <a:ext cx="9601200" cy="8001000"/>
          </a:xfrm>
          <a:prstGeom prst="rect">
            <a:avLst/>
          </a:prstGeom>
          <a:noFill/>
          <a:extLst>
            <a:ext uri="{909E8E84-426E-40dd-AFC4-6F175D3DCCD1}">
              <a14:hiddenFill xmlns:a14="http://schemas.microsoft.com/office/drawing/2010/main" xmlns="">
                <a:solidFill>
                  <a:srgbClr val="FFFFFF"/>
                </a:solidFill>
              </a14:hiddenFill>
            </a:ext>
          </a:extLst>
        </p:spPr>
      </p:pic>
      <p:sp>
        <p:nvSpPr>
          <p:cNvPr id="7170" name="Rectangle 2"/>
          <p:cNvSpPr>
            <a:spLocks noGrp="1" noChangeArrowheads="1"/>
          </p:cNvSpPr>
          <p:nvPr>
            <p:ph type="title"/>
          </p:nvPr>
        </p:nvSpPr>
        <p:spPr>
          <a:xfrm>
            <a:off x="609600" y="2133600"/>
            <a:ext cx="7772400" cy="1143000"/>
          </a:xfrm>
        </p:spPr>
        <p:txBody>
          <a:bodyPr>
            <a:normAutofit fontScale="90000"/>
          </a:bodyPr>
          <a:lstStyle/>
          <a:p>
            <a:r>
              <a:rPr lang="en-US" dirty="0">
                <a:solidFill>
                  <a:srgbClr val="FF0000"/>
                </a:solidFill>
              </a:rPr>
              <a:t>Despite what people thought, he graduated </a:t>
            </a:r>
            <a:r>
              <a:rPr lang="en-US" i="1" u="sng" dirty="0">
                <a:solidFill>
                  <a:srgbClr val="FF0000"/>
                </a:solidFill>
              </a:rPr>
              <a:t>magna cum laude </a:t>
            </a:r>
            <a:r>
              <a:rPr lang="en-US" dirty="0">
                <a:solidFill>
                  <a:srgbClr val="FF0000"/>
                </a:solidFill>
              </a:rPr>
              <a:t>from the University of Washington and went on to get a graduate degree at Yale.</a:t>
            </a:r>
          </a:p>
        </p:txBody>
      </p:sp>
    </p:spTree>
    <p:extLst>
      <p:ext uri="{BB962C8B-B14F-4D97-AF65-F5344CB8AC3E}">
        <p14:creationId xmlns:p14="http://schemas.microsoft.com/office/powerpoint/2010/main" val="1105253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736" y="274638"/>
            <a:ext cx="4187432" cy="6186310"/>
          </a:xfrm>
          <a:prstGeom prst="rect">
            <a:avLst/>
          </a:prstGeom>
        </p:spPr>
        <p:txBody>
          <a:bodyPr wrap="square">
            <a:spAutoFit/>
          </a:bodyPr>
          <a:lstStyle/>
          <a:p>
            <a:r>
              <a:rPr lang="en-US" sz="3600" dirty="0"/>
              <a:t>At the age of 14, he saw an exhibition of </a:t>
            </a:r>
            <a:r>
              <a:rPr lang="en-US" sz="3600" b="1" i="1" u="sng" dirty="0"/>
              <a:t>Jackson Pollock </a:t>
            </a:r>
            <a:r>
              <a:rPr lang="en-US" sz="3600" dirty="0"/>
              <a:t>paintings. Pollock's style and flair had a great impact on Close, and, as he later recounted, </a:t>
            </a:r>
            <a:r>
              <a:rPr lang="en-US" sz="3600" b="1" i="1" u="sng" dirty="0"/>
              <a:t>it made him determined to become an artist.</a:t>
            </a:r>
          </a:p>
        </p:txBody>
      </p:sp>
      <p:pic>
        <p:nvPicPr>
          <p:cNvPr id="5" name="Picture 4"/>
          <p:cNvPicPr>
            <a:picLocks noChangeAspect="1"/>
          </p:cNvPicPr>
          <p:nvPr/>
        </p:nvPicPr>
        <p:blipFill>
          <a:blip r:embed="rId2"/>
          <a:stretch>
            <a:fillRect/>
          </a:stretch>
        </p:blipFill>
        <p:spPr>
          <a:xfrm>
            <a:off x="4362168" y="1550575"/>
            <a:ext cx="4614574" cy="3707361"/>
          </a:xfrm>
          <a:prstGeom prst="rect">
            <a:avLst/>
          </a:prstGeom>
        </p:spPr>
      </p:pic>
    </p:spTree>
    <p:extLst>
      <p:ext uri="{BB962C8B-B14F-4D97-AF65-F5344CB8AC3E}">
        <p14:creationId xmlns:p14="http://schemas.microsoft.com/office/powerpoint/2010/main" val="3902728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1616</TotalTime>
  <Words>1054</Words>
  <Application>Microsoft Macintosh PowerPoint</Application>
  <PresentationFormat>On-screen Show (4:3)</PresentationFormat>
  <Paragraphs>158</Paragraphs>
  <Slides>53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Alcohole</vt:lpstr>
      <vt:lpstr>Calibri</vt:lpstr>
      <vt:lpstr>Comical Smash</vt:lpstr>
      <vt:lpstr>ＭＳ Ｐゴシック</vt:lpstr>
      <vt:lpstr>Arial</vt:lpstr>
      <vt:lpstr>Office Theme</vt:lpstr>
      <vt:lpstr>Image</vt:lpstr>
      <vt:lpstr>Chuck Close</vt:lpstr>
      <vt:lpstr>Chuck was born in 1940 in Washington State.</vt:lpstr>
      <vt:lpstr>He had dyslexia which made people think he wasn’t very smart.</vt:lpstr>
      <vt:lpstr>His father, who seemed to always be ill, died when Chuck was 11 years old.</vt:lpstr>
      <vt:lpstr> His mother, a trained pianist who gave up her career during the great depression, became ill with breast cancer.</vt:lpstr>
      <vt:lpstr>Chuck himself spent most of his childhood in bed with nephritis, a terrible kidney infection.</vt:lpstr>
      <vt:lpstr>The only thing that kept him going through all of the sadness and misery was his art…</vt:lpstr>
      <vt:lpstr>Despite what people thought, he graduated magna cum laude from the University of Washington and went on to get a graduate degree at Yale.</vt:lpstr>
      <vt:lpstr>PowerPoint Presentation</vt:lpstr>
      <vt:lpstr>In 1964, Chuck began doing painstakingly realistic portraits of himself, friends, and family.</vt:lpstr>
      <vt:lpstr>Here’s Chuck in his studio.</vt:lpstr>
      <vt:lpstr>Chuck at work…</vt:lpstr>
      <vt:lpstr>Because Chuck was obsessed with capturing every detail, his portraits were not flattering at all.</vt:lpstr>
      <vt:lpstr>While most portrait artists accepted commissions to create portraits of famous or rich people, Chuck refused.</vt:lpstr>
      <vt:lpstr>He wanted to draw people the way they really looked, not how people wanted to look.</vt:lpstr>
      <vt:lpstr>This is Chuck &amp; Phil.</vt:lpstr>
      <vt:lpstr>Here’s what Phil’s eye looks like close up.</vt:lpstr>
      <vt:lpstr>And these are his lips.</vt:lpstr>
      <vt:lpstr>PowerPoint Presentation</vt:lpstr>
      <vt:lpstr>He created his large-scale “maps” of the human face by drawing a grid on a photograph.  He transferred the image square by square…</vt:lpstr>
      <vt:lpstr>Like this:</vt:lpstr>
      <vt:lpstr>Careful attention to the small squares gives emphasis only to the lines, shapes, and colors (or value).</vt:lpstr>
      <vt:lpstr>Here’s what Phil looked like as a photograph</vt:lpstr>
      <vt:lpstr>Chuck quickly grew bored with this method, so he began to experiment with different kinds of media and approaches to his portraits.</vt:lpstr>
      <vt:lpstr>PowerPoint Presentation</vt:lpstr>
      <vt:lpstr>PowerPoint Presentation</vt:lpstr>
      <vt:lpstr>This portrait of his mother-in-law was done completely with fingerprints.</vt:lpstr>
      <vt:lpstr>PowerPoint Presentation</vt:lpstr>
      <vt:lpstr>PowerPoint Presentation</vt:lpstr>
      <vt:lpstr>PowerPoint Presentation</vt:lpstr>
      <vt:lpstr>PowerPoint Presentation</vt:lpstr>
      <vt:lpstr>“The Event”</vt:lpstr>
      <vt:lpstr>A blood clot reached his spine and left him a quadriplegic.  </vt:lpstr>
      <vt:lpstr>Slowly, he realized he could paint small paintings with a brush in his mouth and put them together to create a large work. He also taped his brush to his arm where he had little movement.</vt:lpstr>
      <vt:lpstr>He slowly regained a little bit of movement in his right hand.</vt:lpstr>
      <vt:lpstr>With the help of a mechanical easel and a device that helps him grip a paintbrush, Chuck continues to have a very successful career.</vt:lpstr>
      <vt:lpstr>He is currently working on self-portraits.   Lots of them.</vt:lpstr>
      <vt:lpstr>He took inspiration from the way pictures in magazines are printed and re-invented his style.</vt:lpstr>
      <vt:lpstr>Chuck in his studio</vt:lpstr>
      <vt:lpstr>PowerPoint Presentation</vt:lpstr>
      <vt:lpstr>Cornell Notes on ARTISTS</vt:lpstr>
      <vt:lpstr>Value &amp; Texture</vt:lpstr>
      <vt:lpstr>Value</vt:lpstr>
      <vt:lpstr>Value</vt:lpstr>
      <vt:lpstr>Value</vt:lpstr>
      <vt:lpstr>PowerPoint Presentation</vt:lpstr>
      <vt:lpstr>Value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Chuck Close</dc:title>
  <dc:creator>Heather Sulzen</dc:creator>
  <cp:lastModifiedBy>Heather Sulzen</cp:lastModifiedBy>
  <cp:revision>18</cp:revision>
  <dcterms:created xsi:type="dcterms:W3CDTF">2013-09-18T14:56:41Z</dcterms:created>
  <dcterms:modified xsi:type="dcterms:W3CDTF">2017-03-19T18:27:40Z</dcterms:modified>
</cp:coreProperties>
</file>