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32"/>
  </p:notesMasterIdLst>
  <p:sldIdLst>
    <p:sldId id="256" r:id="rId2"/>
    <p:sldId id="263" r:id="rId3"/>
    <p:sldId id="269" r:id="rId4"/>
    <p:sldId id="258" r:id="rId5"/>
    <p:sldId id="260" r:id="rId6"/>
    <p:sldId id="259" r:id="rId7"/>
    <p:sldId id="261" r:id="rId8"/>
    <p:sldId id="262" r:id="rId9"/>
    <p:sldId id="264" r:id="rId10"/>
    <p:sldId id="257" r:id="rId11"/>
    <p:sldId id="265" r:id="rId12"/>
    <p:sldId id="268" r:id="rId13"/>
    <p:sldId id="270" r:id="rId14"/>
    <p:sldId id="271" r:id="rId15"/>
    <p:sldId id="266" r:id="rId16"/>
    <p:sldId id="272" r:id="rId17"/>
    <p:sldId id="273" r:id="rId18"/>
    <p:sldId id="278" r:id="rId19"/>
    <p:sldId id="282" r:id="rId20"/>
    <p:sldId id="283" r:id="rId21"/>
    <p:sldId id="284" r:id="rId22"/>
    <p:sldId id="288" r:id="rId23"/>
    <p:sldId id="290" r:id="rId24"/>
    <p:sldId id="277" r:id="rId25"/>
    <p:sldId id="279" r:id="rId26"/>
    <p:sldId id="280" r:id="rId27"/>
    <p:sldId id="281" r:id="rId28"/>
    <p:sldId id="275"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68037"/>
  </p:normalViewPr>
  <p:slideViewPr>
    <p:cSldViewPr snapToGrid="0" snapToObjects="1">
      <p:cViewPr varScale="1">
        <p:scale>
          <a:sx n="74" d="100"/>
          <a:sy n="74" d="100"/>
        </p:scale>
        <p:origin x="17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1T19:45:40.019"/>
    </inkml:context>
    <inkml:brush xml:id="br0">
      <inkml:brushProperty name="width" value="0.2" units="cm"/>
      <inkml:brushProperty name="height" value="0.2" units="cm"/>
    </inkml:brush>
  </inkml:definitions>
  <inkml:trace contextRef="#ctx0" brushRef="#br0">2548 353 24575,'-9'-23'0,"-37"-25"0,29 20 0,-38-15 0,38 14 0,-12 12 0,12-12 0,-4 13 0,6-5 0,-6 6 0,5 7 0,-5-4 0,7 10 0,0-10 0,1 10 0,-1-4 0,0 0 0,0 4 0,0-4 0,0 6 0,7-6 0,-6 4 0,6-4 0,-7 6 0,0 0 0,0 0 0,6-6 0,-4 5 0,4-6 0,-5 7 0,-1 0 0,0 0 0,0 0 0,0 0 0,0 0 0,-7 0 0,5 0 0,-5 0 0,7 0 0,0 0 0,1 0 0,-1 0 0,0 0 0,0 0 0,0 6 0,0 2 0,-7 0 0,6 4 0,-7-5 0,8 7 0,1-6 0,-1 4 0,0-11 0,0 11 0,6-4 0,-4 0 0,4 4 0,1-5 0,-6 7 0,6 0 0,-1-1 0,-4 1 0,10-1 0,-10 1 0,10 0 0,-10-1 0,10 1 0,-10 0 0,11-1 0,-6 1 0,1 0 0,5-1 0,-12 8 0,11-5 0,-11 5 0,5 0 0,0-6 0,-5 6 0,11-7 0,-10-1 0,11 1 0,-6 0 0,7-1 0,0 1 0,-6 0 0,5-1 0,-5 1 0,-1 0 0,6-1 0,-5 8 0,-1 2 0,5 0 0,-11 5 0,11-12 0,-5 5 0,7-8 0,-6 1 0,4 13 0,-4-10 0,6 10 0,0-13 0,0 7 0,0-6 0,0 14 0,0-14 0,0 13 0,0-12 0,0 12 0,-6-12 0,5 5 0,-6-8 0,7 8 0,0-5 0,0 5 0,0-8 0,0 1 0,0 7 0,0-5 0,0 4 0,0-6 0,0 0 0,0 5 0,0 4 0,0-1 0,0-1 0,0-8 0,0 8 0,0-5 0,0 5 0,7-8 0,-6 1 0,11 0 0,-4-1 0,-1 1 0,5-1 0,-10 1 0,10 0 0,-4-1 0,5 1 0,-5 0 0,4-1 0,-4 1 0,5-6 0,1 4 0,0-11 0,-1 11 0,1-4 0,-1 6 0,1-7 0,0-1 0,-1 0 0,1-4 0,0 10 0,-1-11 0,1 12 0,0-12 0,-1 11 0,1-10 0,0 10 0,-1-11 0,1 5 0,-7 0 0,6-4 0,-6 10 0,7-10 0,-1 4 0,1-6 0,0 0 0,-1 6 0,1-5 0,0 5 0,-1-6 0,1 0 0,0 0 0,-1 6 0,1-4 0,7 4 0,-6-6 0,6 0 0,-7 0 0,0 0 0,-1 0 0,1 0 0,-1 0 0,8 0 0,-5 0 0,5 0 0,-7 0 0,-1 0 0,1 0 0,6 0 0,-5 0 0,4 0 0,-5 0 0,0 0 0,-1 0 0,1-6 0,0 4 0,-1-10 0,1 10 0,0-4 0,-7 0 0,5 5 0,-4-12 0,5 6 0,1-7 0,0 0 0,-1 6 0,-5-4 0,4 4 0,-4-6 0,-1 0 0,5 1 0,-3-9 0,4 7 0,-4-6 0,3-1 0,-4 7 0,0-7 0,5 1 0,-5 6 0,0-14 0,4 13 0,-10-12 0,10 12 0,-11-12 0,12 12 0,-12-5 0,5 7 0,0 0 0,-4 0 0,10 0 0,-11 0 0,5 1 0,0-1 0,-4 0 0,10 0 0,-10 0 0,4 0 0,-6 0 0,6 7 0,-5-6 0,5 6 0,-6-7 0,6 6 0,-4-4 0,4 4 0,-6-6 0,0 1 0,0-1 0,0 0 0,0 0 0,0 0 0,0 0 0,0 0 0,0 1 0,0-1 0,0 0 0,0 0 0,0 0 0,0 0 0,0 1 0,0-1 0,0 0 0,0 0 0,0 0 0,0 0 0,0 0 0,0 1 0,0-1 0,-6 0 0,4 0 0,-4 0 0,0 0 0,4 0 0,-10 1 0,11-1 0,-6 0 0,1 0 0,5 0 0,-5 0 0,-1 7 0,6-6 0,-5 6 0,6-7 0,-6 6 0,4-4 0,-4 4 0,0 0 0,4-4 0,-10 11 0,10-12 0,-10 6 0,10-1 0,-4 2 0</inkml:trace>
  <inkml:trace contextRef="#ctx0" brushRef="#br0" timeOffset="2691">104 101 24575,'49'0'0,"-4"0"0,-22 6 0,13-5 0,-18 11 0,19-3 0,-21-2 0,12 7 0,-13-6 0,6 6 0,0 0 0,-5 0 0,12-6 0,-5 5 0,7-5 0,0 7 0,1 0 0,-9 0 0,7 0 0,-14-1 0,14 1 0,-14-2 0,6 2 0,0-1 0,-5-6 0,5 4 0,-8-4 0,8 6 0,-5 0 0,5-6 0,-8 4 0,8-3 0,-5 4 0,5-4 0,-8 3 0,1-5 0,0 7 0,-1-6 0,1 4 0,7-4 0,-6 6 0,6-6 0,-7 4 0,0-4 0,-1-1 0,1 5 0,0-10 0,-1 10 0,1-10 0,0 10 0,-1-5 0,7 1 0,-11 4 0,9-11 0,-10 12 0,5-12 0,-5 11 0,4-10 0,-4 10 0,5-11 0,1 12 0,0-12 0,-1 11 0,1-4 0,0-1 0,-1 5 0,1-10 0,-7 10 0,6-10 0,-12 10 0,11-11 0,-10 5 0,4-6 0</inkml:trace>
  <inkml:trace contextRef="#ctx0" brushRef="#br0" timeOffset="4953">2490 1758 24575,'0'29'0,"0"-7"0,14-1 0,-11 9 0,24-4 0,-18 5 0,20-3 0,-6-5 0,-7 0 0,11 5 0,-17-12 0,18 12 0,-13-12 0,14 12 0,-14-12 0,14 5 0,-14-7 0,13 8 0,-5-6 0,0 5 0,5 1 0,-12-7 0,12 7 0,-12-9 0,5 2 0,0-1 0,-6 0 0,14 1 0,-14-1 0,13 1 0,-5-1 0,0 0 0,5 1 0,-5 0 0,0-1 0,4 1 0,-12-8 0,5 5 0,-6-4 0,-1-1 0,1 5 0,0-4 0,-1 0 0,1 4 0,-1-5 0,1 7 0,0 0 0,-1-7 0,1 5 0,0-4 0,-1 6 0,1-1 0,0-5 0,-1 4 0,1-4 0,-7 5 0,6 1 0,-6-1 0,7 1 0,-1 0 0,1-1 0,0 1 0,-7 0 0,5-7 0,-4 5 0,0-4 0,4 0 0,-11-2 0,5-6 0</inkml:trace>
  <inkml:trace contextRef="#ctx0" brushRef="#br0" timeOffset="6970">0 2694 24575,'0'-23'0,"0"2"0,0 0 0,0-2 0,7 0 0,-6 2 0,11 13 0,-4-12 0,7 3 0,-7-6 0,5 8 0,-5-4 0,6 9 0,1-18 0,-1 12 0,1-13 0,6 13 0,-4-13 0,4 13 0,0-6 0,-4 1 0,11 4 0,-12-4 0,12 5 0,-12 2 0,12-1 0,-12 1 0,12-1 0,-5 0 0,0-7 0,6 5 0,-6-5 0,8 7 0,-1 0 0,0 0 0,0-1 0,0 1 0,-7 0 0,5 0 0,-5 1 0,7-2 0,1 1 0,-9 0 0,7 0 0,-6 1 0,-1-1 0,-1 0 0,0 1 0,-5 0 0,5 6 0,-7-5 0,7 5 0,-6-6 0,6-1 0,-7 2 0,-1-1 0,1 0 0,0 6 0,-1-4 0,1 4 0,0-6 0,5 0 0,-4 1 0,5-1 0,-6 0 0,-1 6 0,1-4 0,0 4 0,-1 0 0,1-4 0,0 11 0,-1-12 0,1 6 0,0-7 0,-1 6 0,1-4 0,-1 10 0,-5-10 0,4 10 0,-4-4 0,-1 0 0,5 5 0,-4-6 0,0 7 0,-2 0 0</inkml:trace>
  <inkml:trace contextRef="#ctx0" brushRef="#br0" timeOffset="9376">2839 872 24575,'46'0'0,"-7"-7"0,-1 5 0,-7-11 0,7 11 0,3-12 0,-7 12 0,12-20 0,-21 18 0,22-18 0,-15 20 0,7-6 0,-9-5 0,1 9 0,-1-16 0,0 18 0,0-11 0,-7 5 0,5 0 0,-12-5 0,5 12 0,-8-11 0,8 10 0,-5-4 0,5 0 0,-8 4 0,8-4 0,-5 0 0,5 4 0,-7-4 0,7 6 0,-6 0 0,6 0 0,0 0 0,-6 0 0,6 0 0,-7 0 0,0 0 0,-1 0 0,1 0 0,0 0 0,7 0 0,-6 0 0,14 0 0,-14-6 0,13 4 0,-12-4 0,12 6 0,-12 0 0,12-7 0,-13 6 0,14-6 0,0 7 0,-5 0 0,3 0 0,-13 0 0,-1 0 0,1 0 0,0 0 0,-1-6 0,1 4 0,0-4 0,-1 6 0,-5-6 0,4 4 0,-4-4 0,-1 6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418C8-EDAF-2D42-8436-5837AA8A9FFF}" type="datetimeFigureOut">
              <a:rPr lang="en-US" smtClean="0"/>
              <a:t>10/21/19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2DF8F7-26F4-9047-8111-EA5814CCE3AC}" type="slidenum">
              <a:rPr lang="en-US" smtClean="0"/>
              <a:t>‹#›</a:t>
            </a:fld>
            <a:endParaRPr lang="en-US"/>
          </a:p>
        </p:txBody>
      </p:sp>
    </p:spTree>
    <p:extLst>
      <p:ext uri="{BB962C8B-B14F-4D97-AF65-F5344CB8AC3E}">
        <p14:creationId xmlns:p14="http://schemas.microsoft.com/office/powerpoint/2010/main" val="510451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Silhouett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n.wikipedia.org/wiki/Ana_Mendieta#cite_note-18"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Silhouett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Ana_Mendieta#cite_note-18"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Silhouett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n.wikipedia.org/wiki/Ana_Mendieta#cite_note-18"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Suicide" TargetMode="External"/><Relationship Id="rId3" Type="http://schemas.openxmlformats.org/officeDocument/2006/relationships/hyperlink" Target="http://en.wikipedia.org/wiki/New_York_City" TargetMode="External"/><Relationship Id="rId7" Type="http://schemas.openxmlformats.org/officeDocument/2006/relationships/hyperlink" Target="http://en.wikipedia.org/wiki/Suicid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Carl_Andre" TargetMode="External"/><Relationship Id="rId5" Type="http://schemas.openxmlformats.org/officeDocument/2006/relationships/hyperlink" Target="http://en.wikipedia.org/wiki/Minimalism" TargetMode="External"/><Relationship Id="rId4" Type="http://schemas.openxmlformats.org/officeDocument/2006/relationships/hyperlink" Target="http://en.wikipedia.org/wiki/Greenwich_Village" TargetMode="External"/><Relationship Id="rId9" Type="http://schemas.openxmlformats.org/officeDocument/2006/relationships/hyperlink" Target="https://en.wikipedia.org/wiki/Reasonable_doub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students will be taking notes in their sketchbook (SB) and turning this in for a grade/ artist research </a:t>
            </a:r>
          </a:p>
        </p:txBody>
      </p:sp>
      <p:sp>
        <p:nvSpPr>
          <p:cNvPr id="4" name="Slide Number Placeholder 3"/>
          <p:cNvSpPr>
            <a:spLocks noGrp="1"/>
          </p:cNvSpPr>
          <p:nvPr>
            <p:ph type="sldNum" sz="quarter" idx="5"/>
          </p:nvPr>
        </p:nvSpPr>
        <p:spPr/>
        <p:txBody>
          <a:bodyPr/>
          <a:lstStyle/>
          <a:p>
            <a:fld id="{B82DF8F7-26F4-9047-8111-EA5814CCE3AC}" type="slidenum">
              <a:rPr lang="en-US" smtClean="0"/>
              <a:t>1</a:t>
            </a:fld>
            <a:endParaRPr lang="en-US"/>
          </a:p>
        </p:txBody>
      </p:sp>
    </p:spTree>
    <p:extLst>
      <p:ext uri="{BB962C8B-B14F-4D97-AF65-F5344CB8AC3E}">
        <p14:creationId xmlns:p14="http://schemas.microsoft.com/office/powerpoint/2010/main" val="295174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from the Nelson</a:t>
            </a:r>
          </a:p>
          <a:p>
            <a:r>
              <a:rPr lang="en-US" dirty="0"/>
              <a:t>“Here two factory-made light bulbs shine bright together to suggest a pair of lovers in one shared point of illumination. Although they glow brightly in unison, one bulb will inevitably burn out before the other, reminding us of the transience of human relationships and the temporality of life”</a:t>
            </a:r>
          </a:p>
        </p:txBody>
      </p:sp>
      <p:sp>
        <p:nvSpPr>
          <p:cNvPr id="4" name="Slide Number Placeholder 3"/>
          <p:cNvSpPr>
            <a:spLocks noGrp="1"/>
          </p:cNvSpPr>
          <p:nvPr>
            <p:ph type="sldNum" sz="quarter" idx="5"/>
          </p:nvPr>
        </p:nvSpPr>
        <p:spPr/>
        <p:txBody>
          <a:bodyPr/>
          <a:lstStyle/>
          <a:p>
            <a:fld id="{B82DF8F7-26F4-9047-8111-EA5814CCE3AC}" type="slidenum">
              <a:rPr lang="en-US" smtClean="0"/>
              <a:t>17</a:t>
            </a:fld>
            <a:endParaRPr lang="en-US"/>
          </a:p>
        </p:txBody>
      </p:sp>
    </p:spTree>
    <p:extLst>
      <p:ext uri="{BB962C8B-B14F-4D97-AF65-F5344CB8AC3E}">
        <p14:creationId xmlns:p14="http://schemas.microsoft.com/office/powerpoint/2010/main" val="3892158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What do you see here?</a:t>
            </a:r>
          </a:p>
          <a:p>
            <a:pPr marL="171450" indent="-171450">
              <a:buFont typeface="Arial" panose="020B0604020202020204" pitchFamily="34" charset="0"/>
              <a:buChar char="•"/>
            </a:pPr>
            <a:r>
              <a:rPr lang="en-US" i="1" dirty="0"/>
              <a:t>How can this relate to ephemeral art?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Flower- will wilt, brown, die</a:t>
            </a:r>
          </a:p>
          <a:p>
            <a:pPr marL="171450" indent="-171450">
              <a:buFont typeface="Arial" panose="020B0604020202020204" pitchFamily="34" charset="0"/>
              <a:buChar char="•"/>
            </a:pPr>
            <a:r>
              <a:rPr lang="en-US" dirty="0"/>
              <a:t>Skull- was once a person!</a:t>
            </a:r>
          </a:p>
          <a:p>
            <a:pPr marL="171450" indent="-171450">
              <a:buFont typeface="Arial" panose="020B0604020202020204" pitchFamily="34" charset="0"/>
              <a:buChar char="•"/>
            </a:pPr>
            <a:r>
              <a:rPr lang="en-US" dirty="0"/>
              <a:t>Time- fleeting, always moving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All the items can relate to the </a:t>
            </a:r>
            <a:r>
              <a:rPr lang="en-US" b="1" dirty="0"/>
              <a:t>concept of not being around very long, </a:t>
            </a:r>
            <a:r>
              <a:rPr lang="en-US" dirty="0"/>
              <a:t>fleeting- but this relates to the fleeting nature of existence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dirty="0">
                <a:solidFill>
                  <a:schemeClr val="tx1"/>
                </a:solidFill>
                <a:effectLst/>
                <a:latin typeface="+mn-lt"/>
                <a:ea typeface="+mn-ea"/>
                <a:cs typeface="+mn-cs"/>
              </a:rPr>
              <a:t>a reminder that beauty fades and all living things must die.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About the </a:t>
            </a:r>
            <a:r>
              <a:rPr lang="en-US" sz="1200" b="1" i="0" u="none" strike="noStrike" kern="1200" dirty="0">
                <a:solidFill>
                  <a:schemeClr val="tx1"/>
                </a:solidFill>
                <a:effectLst/>
                <a:latin typeface="+mn-lt"/>
                <a:ea typeface="+mn-ea"/>
                <a:cs typeface="+mn-cs"/>
              </a:rPr>
              <a:t>shortness and fragility of life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Vanitas stems from the word vanity</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a reminder that beauty fades and all living things must die.</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includes symbols such as skulls and extinguished candles.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vanitas still-</a:t>
            </a:r>
            <a:r>
              <a:rPr lang="en-US" sz="1200" b="0" i="0" u="none" strike="noStrike" kern="1200" dirty="0" err="1">
                <a:solidFill>
                  <a:schemeClr val="tx1"/>
                </a:solidFill>
                <a:effectLst/>
                <a:latin typeface="+mn-lt"/>
                <a:ea typeface="+mn-ea"/>
                <a:cs typeface="+mn-cs"/>
              </a:rPr>
              <a:t>lifes</a:t>
            </a:r>
            <a:r>
              <a:rPr lang="en-US" sz="1200" b="0" i="0" u="none" strike="noStrike" kern="1200" dirty="0">
                <a:solidFill>
                  <a:schemeClr val="tx1"/>
                </a:solidFill>
                <a:effectLst/>
                <a:latin typeface="+mn-lt"/>
                <a:ea typeface="+mn-ea"/>
                <a:cs typeface="+mn-cs"/>
              </a:rPr>
              <a:t> also include other symbols such as musical instruments, wine and books to remind us explicitly of the vanity (in the sense of worthlessness) of worldly pleasures and goods.</a:t>
            </a:r>
            <a:endParaRPr lang="en-US" dirty="0"/>
          </a:p>
          <a:p>
            <a:endParaRPr lang="en-US" dirty="0"/>
          </a:p>
        </p:txBody>
      </p:sp>
      <p:sp>
        <p:nvSpPr>
          <p:cNvPr id="4" name="Slide Number Placeholder 3"/>
          <p:cNvSpPr>
            <a:spLocks noGrp="1"/>
          </p:cNvSpPr>
          <p:nvPr>
            <p:ph type="sldNum" sz="quarter" idx="5"/>
          </p:nvPr>
        </p:nvSpPr>
        <p:spPr/>
        <p:txBody>
          <a:bodyPr/>
          <a:lstStyle/>
          <a:p>
            <a:fld id="{B82DF8F7-26F4-9047-8111-EA5814CCE3AC}" type="slidenum">
              <a:rPr lang="en-US" smtClean="0"/>
              <a:t>18</a:t>
            </a:fld>
            <a:endParaRPr lang="en-US"/>
          </a:p>
        </p:txBody>
      </p:sp>
    </p:spTree>
    <p:extLst>
      <p:ext uri="{BB962C8B-B14F-4D97-AF65-F5344CB8AC3E}">
        <p14:creationId xmlns:p14="http://schemas.microsoft.com/office/powerpoint/2010/main" val="10825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What objects do you see here.. What makes this a vanitas painting?</a:t>
            </a:r>
          </a:p>
          <a:p>
            <a:endParaRPr lang="en-US" dirty="0"/>
          </a:p>
          <a:p>
            <a:r>
              <a:rPr lang="en-US" b="1" dirty="0"/>
              <a:t>Material possessions </a:t>
            </a:r>
            <a:r>
              <a:rPr lang="en-US" dirty="0"/>
              <a:t>are used to be </a:t>
            </a:r>
            <a:r>
              <a:rPr lang="en-US" sz="1200" b="0" i="0" u="none" strike="noStrike" kern="1200" dirty="0">
                <a:solidFill>
                  <a:schemeClr val="tx1"/>
                </a:solidFill>
                <a:effectLst/>
                <a:latin typeface="+mn-lt"/>
                <a:ea typeface="+mn-ea"/>
                <a:cs typeface="+mn-cs"/>
              </a:rPr>
              <a:t>reminded to not become too attached to their material goods</a:t>
            </a:r>
            <a:endParaRPr lang="en-US" dirty="0"/>
          </a:p>
        </p:txBody>
      </p:sp>
      <p:sp>
        <p:nvSpPr>
          <p:cNvPr id="4" name="Slide Number Placeholder 3"/>
          <p:cNvSpPr>
            <a:spLocks noGrp="1"/>
          </p:cNvSpPr>
          <p:nvPr>
            <p:ph type="sldNum" sz="quarter" idx="5"/>
          </p:nvPr>
        </p:nvSpPr>
        <p:spPr/>
        <p:txBody>
          <a:bodyPr/>
          <a:lstStyle/>
          <a:p>
            <a:fld id="{B82DF8F7-26F4-9047-8111-EA5814CCE3AC}" type="slidenum">
              <a:rPr lang="en-US" smtClean="0"/>
              <a:t>19</a:t>
            </a:fld>
            <a:endParaRPr lang="en-US"/>
          </a:p>
        </p:txBody>
      </p:sp>
    </p:spTree>
    <p:extLst>
      <p:ext uri="{BB962C8B-B14F-4D97-AF65-F5344CB8AC3E}">
        <p14:creationId xmlns:p14="http://schemas.microsoft.com/office/powerpoint/2010/main" val="36103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What objects do you see here.. What makes this a vanitas painting?</a:t>
            </a:r>
            <a:endParaRPr lang="en-US" sz="1200" b="0" i="1"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Taken from a passage in the Christian bible, it was a reminder that beauty fades and all living things must die. While still life paintings celebrated the beauty and luxury of fine food or voluptuous flowers, </a:t>
            </a:r>
            <a:r>
              <a:rPr lang="en-US" sz="1200" b="0" i="1" u="none" strike="noStrike" kern="1200" dirty="0">
                <a:solidFill>
                  <a:schemeClr val="tx1"/>
                </a:solidFill>
                <a:effectLst/>
                <a:latin typeface="+mn-lt"/>
                <a:ea typeface="+mn-ea"/>
                <a:cs typeface="+mn-cs"/>
              </a:rPr>
              <a:t>vanitas</a:t>
            </a:r>
            <a:r>
              <a:rPr lang="en-US" sz="1200" b="0" i="0" u="none" strike="noStrike" kern="1200" dirty="0">
                <a:solidFill>
                  <a:schemeClr val="tx1"/>
                </a:solidFill>
                <a:effectLst/>
                <a:latin typeface="+mn-lt"/>
                <a:ea typeface="+mn-ea"/>
                <a:cs typeface="+mn-cs"/>
              </a:rPr>
              <a:t> was a warning about the fleeting nature of these material things and the shortness of life.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a:t>
            </a:r>
            <a:r>
              <a:rPr lang="en-US" sz="1200" b="0" i="1" u="none" strike="noStrike" kern="1200" dirty="0">
                <a:solidFill>
                  <a:schemeClr val="tx1"/>
                </a:solidFill>
                <a:effectLst/>
                <a:latin typeface="+mn-lt"/>
                <a:ea typeface="+mn-ea"/>
                <a:cs typeface="+mn-cs"/>
              </a:rPr>
              <a:t>Flowers Still Life</a:t>
            </a:r>
            <a:r>
              <a:rPr lang="en-US" sz="1200" b="0" i="0" u="none" strike="noStrike" kern="1200" dirty="0">
                <a:solidFill>
                  <a:schemeClr val="tx1"/>
                </a:solidFill>
                <a:effectLst/>
                <a:latin typeface="+mn-lt"/>
                <a:ea typeface="+mn-ea"/>
                <a:cs typeface="+mn-cs"/>
              </a:rPr>
              <a:t>, (not this painting) some flowers wilt and die while insects have eaten holes in the leaves. Wealthy Dutch consumers were being reminded to not become too attached to their material possessions and worldly pleasures</a:t>
            </a:r>
            <a:endParaRPr lang="en-US" dirty="0"/>
          </a:p>
        </p:txBody>
      </p:sp>
      <p:sp>
        <p:nvSpPr>
          <p:cNvPr id="4" name="Slide Number Placeholder 3"/>
          <p:cNvSpPr>
            <a:spLocks noGrp="1"/>
          </p:cNvSpPr>
          <p:nvPr>
            <p:ph type="sldNum" sz="quarter" idx="5"/>
          </p:nvPr>
        </p:nvSpPr>
        <p:spPr/>
        <p:txBody>
          <a:bodyPr/>
          <a:lstStyle/>
          <a:p>
            <a:fld id="{B82DF8F7-26F4-9047-8111-EA5814CCE3AC}" type="slidenum">
              <a:rPr lang="en-US" smtClean="0"/>
              <a:t>21</a:t>
            </a:fld>
            <a:endParaRPr lang="en-US"/>
          </a:p>
        </p:txBody>
      </p:sp>
    </p:spTree>
    <p:extLst>
      <p:ext uri="{BB962C8B-B14F-4D97-AF65-F5344CB8AC3E}">
        <p14:creationId xmlns:p14="http://schemas.microsoft.com/office/powerpoint/2010/main" val="2922005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What objects do you see here.. What could make this a vanitas painting?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Titled: Time Flies, 1929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clock replaces the hourglass as a vanitas symbol of fleeting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airplane suggests the concept of time is flying= going fast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Large bead on her necklace is a circle and cross= two Aztec glyphs that represent movement or setting in motion and are associated with the Aztec god of death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www.jstor.org</a:t>
            </a:r>
            <a:r>
              <a:rPr lang="en-US" sz="1200" b="0" i="0" u="none" strike="noStrike" kern="1200" dirty="0">
                <a:solidFill>
                  <a:schemeClr val="tx1"/>
                </a:solidFill>
                <a:effectLst/>
                <a:latin typeface="+mn-lt"/>
                <a:ea typeface="+mn-ea"/>
                <a:cs typeface="+mn-cs"/>
              </a:rPr>
              <a:t>/stable/3566514?read-now=1&amp;refreqid=excelsior%3A71cbf78c1f48c39e8cdeb5c95c023276&amp;seq=3#page_scan_tab_contents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82DF8F7-26F4-9047-8111-EA5814CCE3AC}" type="slidenum">
              <a:rPr lang="en-US" smtClean="0"/>
              <a:t>22</a:t>
            </a:fld>
            <a:endParaRPr lang="en-US"/>
          </a:p>
        </p:txBody>
      </p:sp>
    </p:spTree>
    <p:extLst>
      <p:ext uri="{BB962C8B-B14F-4D97-AF65-F5344CB8AC3E}">
        <p14:creationId xmlns:p14="http://schemas.microsoft.com/office/powerpoint/2010/main" val="142598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What objects do you see here.. What could make this a vanitas painting?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Titled: Pitahayas, 1938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Frida Kahlo's painting is a still life of five pitahayas. The pitahaya is a desert fruit with a melon-like taste that grows on rocks or in thickets. It is ovoid with a thick yellow skin that swells with excrescences and bulges. The inside is a mass of dense, translucent white flesh that contains many small black edible seeds. Kahlo loved pitahayas for their sweetness and juiciness. </a:t>
            </a:r>
            <a:br>
              <a:rPr lang="en-US" dirty="0"/>
            </a:br>
            <a:br>
              <a:rPr lang="en-US" dirty="0"/>
            </a:br>
            <a:r>
              <a:rPr lang="en-US" sz="1200" b="0" i="0" u="none" strike="noStrike" kern="1200" dirty="0">
                <a:solidFill>
                  <a:schemeClr val="tx1"/>
                </a:solidFill>
                <a:effectLst/>
                <a:latin typeface="+mn-lt"/>
                <a:ea typeface="+mn-ea"/>
                <a:cs typeface="+mn-cs"/>
              </a:rPr>
              <a:t>In many respects, Kahlo's depiction is realistic, even including two pitted rocks and round cactus to suggest the fruit's habitat. But the artist takes liberties and makes certain decisions that give her still life its special meanings. First, these pitahayas are decomposing; the healthy yellow skin has over-ripened to a garish red-orange. The skins have burst open, and brown rot has set in. One has been sliced open to reveal what we would expect, the white flesh and black seeds. But the cuts are perfectly rounded rims. The sectioned fruits stare out with other-earthly eyes. Presiding over the fruits is a small seated skeleton who holds a scythe that identifies it as the grim reaper - death itself. This figure is a calavera. It is associated with El </a:t>
            </a:r>
            <a:r>
              <a:rPr lang="en-US" sz="1200" b="0" i="0" u="none" strike="noStrike" kern="1200" dirty="0" err="1">
                <a:solidFill>
                  <a:schemeClr val="tx1"/>
                </a:solidFill>
                <a:effectLst/>
                <a:latin typeface="+mn-lt"/>
                <a:ea typeface="+mn-ea"/>
                <a:cs typeface="+mn-cs"/>
              </a:rPr>
              <a:t>Dia</a:t>
            </a:r>
            <a:r>
              <a:rPr lang="en-US" sz="1200" b="0" i="0" u="none" strike="noStrike" kern="1200" dirty="0">
                <a:solidFill>
                  <a:schemeClr val="tx1"/>
                </a:solidFill>
                <a:effectLst/>
                <a:latin typeface="+mn-lt"/>
                <a:ea typeface="+mn-ea"/>
                <a:cs typeface="+mn-cs"/>
              </a:rPr>
              <a:t> de los Muertos (The Day of the Dead), Mexico's most popular holiday that commences for two days on November 1 - All Saints Day in the Catholic liturgical calendar. </a:t>
            </a:r>
            <a:br>
              <a:rPr lang="en-US" dirty="0"/>
            </a:br>
            <a:br>
              <a:rPr lang="en-US" dirty="0"/>
            </a:br>
            <a:r>
              <a:rPr lang="en-US" sz="1200" b="0" i="0" u="none" strike="noStrike" kern="1200" dirty="0">
                <a:solidFill>
                  <a:schemeClr val="tx1"/>
                </a:solidFill>
                <a:effectLst/>
                <a:latin typeface="+mn-lt"/>
                <a:ea typeface="+mn-ea"/>
                <a:cs typeface="+mn-cs"/>
              </a:rPr>
              <a:t>Kahlo's still life is a meditation on death. Because of its watery freshness that can provide sustenance in the most barren of terrains, the pitahaya is known as the "fruit of the shipwrecked man." But even this most life-giving of fruits is given to decay. If realistic in certain details, this still life is magical.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kern="1200" dirty="0">
                <a:solidFill>
                  <a:schemeClr val="tx1"/>
                </a:solidFill>
                <a:effectLst/>
                <a:latin typeface="+mn-lt"/>
                <a:ea typeface="+mn-ea"/>
                <a:cs typeface="+mn-cs"/>
              </a:rPr>
              <a:t>https://</a:t>
            </a:r>
            <a:r>
              <a:rPr lang="en-US" sz="1200" b="0" i="1" u="none" strike="noStrike" kern="1200" dirty="0" err="1">
                <a:solidFill>
                  <a:schemeClr val="tx1"/>
                </a:solidFill>
                <a:effectLst/>
                <a:latin typeface="+mn-lt"/>
                <a:ea typeface="+mn-ea"/>
                <a:cs typeface="+mn-cs"/>
              </a:rPr>
              <a:t>www.fridakahlo.org</a:t>
            </a:r>
            <a:r>
              <a:rPr lang="en-US" sz="1200" b="0" i="1" u="none" strike="noStrike" kern="1200" dirty="0">
                <a:solidFill>
                  <a:schemeClr val="tx1"/>
                </a:solidFill>
                <a:effectLst/>
                <a:latin typeface="+mn-lt"/>
                <a:ea typeface="+mn-ea"/>
                <a:cs typeface="+mn-cs"/>
              </a:rPr>
              <a:t>/</a:t>
            </a:r>
            <a:r>
              <a:rPr lang="en-US" sz="1200" b="0" i="1" u="none" strike="noStrike" kern="1200" dirty="0" err="1">
                <a:solidFill>
                  <a:schemeClr val="tx1"/>
                </a:solidFill>
                <a:effectLst/>
                <a:latin typeface="+mn-lt"/>
                <a:ea typeface="+mn-ea"/>
                <a:cs typeface="+mn-cs"/>
              </a:rPr>
              <a:t>pitahayas.jsp</a:t>
            </a:r>
            <a:endParaRPr lang="en-US" sz="1200" b="0" i="1"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1"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“In the painting 5 pink pitahayas lean against a cactus and two volcanic rocks: the fruit in the forefront is sliced at one end, and a halved one nearly fills the center of the composition, revealing its fresh, grayish pulp. In the upper right corner, a small toy skeleton made of springs and clay sits on one of the rocks. It’s right hand holding holding Father Time’s scythe, points toward the open fruit. The moment to appreciate life is now, it says, otherwise it will be lost forever. Undoubtedly Kahlo identified with the skeleton. A photograph of the painting taken after its completion shows it smiling. Upon her return from France, greeted by divorce papers, Kahlo erased the smile and repainted it with a frown.”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www.jstor.org</a:t>
            </a:r>
            <a:r>
              <a:rPr lang="en-US" sz="1200" b="0" i="0" u="none" strike="noStrike" kern="1200" dirty="0">
                <a:solidFill>
                  <a:schemeClr val="tx1"/>
                </a:solidFill>
                <a:effectLst/>
                <a:latin typeface="+mn-lt"/>
                <a:ea typeface="+mn-ea"/>
                <a:cs typeface="+mn-cs"/>
              </a:rPr>
              <a:t>/stable/3566514?read-now=1&amp;refreqid=excelsior%3A71cbf78c1f48c39e8cdeb5c95c023276&amp;seq=2#page_scan_tab_contents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82DF8F7-26F4-9047-8111-EA5814CCE3AC}" type="slidenum">
              <a:rPr lang="en-US" smtClean="0"/>
              <a:t>23</a:t>
            </a:fld>
            <a:endParaRPr lang="en-US"/>
          </a:p>
        </p:txBody>
      </p:sp>
    </p:spTree>
    <p:extLst>
      <p:ext uri="{BB962C8B-B14F-4D97-AF65-F5344CB8AC3E}">
        <p14:creationId xmlns:p14="http://schemas.microsoft.com/office/powerpoint/2010/main" val="3859624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similar objects being used</a:t>
            </a:r>
          </a:p>
        </p:txBody>
      </p:sp>
      <p:sp>
        <p:nvSpPr>
          <p:cNvPr id="4" name="Slide Number Placeholder 3"/>
          <p:cNvSpPr>
            <a:spLocks noGrp="1"/>
          </p:cNvSpPr>
          <p:nvPr>
            <p:ph type="sldNum" sz="quarter" idx="5"/>
          </p:nvPr>
        </p:nvSpPr>
        <p:spPr/>
        <p:txBody>
          <a:bodyPr/>
          <a:lstStyle/>
          <a:p>
            <a:fld id="{B82DF8F7-26F4-9047-8111-EA5814CCE3AC}" type="slidenum">
              <a:rPr lang="en-US" smtClean="0"/>
              <a:t>24</a:t>
            </a:fld>
            <a:endParaRPr lang="en-US"/>
          </a:p>
        </p:txBody>
      </p:sp>
    </p:spTree>
    <p:extLst>
      <p:ext uri="{BB962C8B-B14F-4D97-AF65-F5344CB8AC3E}">
        <p14:creationId xmlns:p14="http://schemas.microsoft.com/office/powerpoint/2010/main" val="3467812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could be a modern vanitas???</a:t>
            </a:r>
          </a:p>
          <a:p>
            <a:endParaRPr lang="en-US" dirty="0"/>
          </a:p>
          <a:p>
            <a:r>
              <a:rPr lang="en-US" dirty="0"/>
              <a:t>What will eventually wilt, mold, decompose and die?</a:t>
            </a:r>
          </a:p>
          <a:p>
            <a:r>
              <a:rPr lang="en-US" dirty="0"/>
              <a:t>What in this painting will never decompose?</a:t>
            </a:r>
          </a:p>
          <a:p>
            <a:r>
              <a:rPr lang="en-US" dirty="0"/>
              <a:t>What does it do to juxtapose the two objects next to each other?</a:t>
            </a:r>
          </a:p>
        </p:txBody>
      </p:sp>
      <p:sp>
        <p:nvSpPr>
          <p:cNvPr id="4" name="Slide Number Placeholder 3"/>
          <p:cNvSpPr>
            <a:spLocks noGrp="1"/>
          </p:cNvSpPr>
          <p:nvPr>
            <p:ph type="sldNum" sz="quarter" idx="5"/>
          </p:nvPr>
        </p:nvSpPr>
        <p:spPr/>
        <p:txBody>
          <a:bodyPr/>
          <a:lstStyle/>
          <a:p>
            <a:fld id="{B82DF8F7-26F4-9047-8111-EA5814CCE3AC}" type="slidenum">
              <a:rPr lang="en-US" smtClean="0"/>
              <a:t>26</a:t>
            </a:fld>
            <a:endParaRPr lang="en-US"/>
          </a:p>
        </p:txBody>
      </p:sp>
    </p:spTree>
    <p:extLst>
      <p:ext uri="{BB962C8B-B14F-4D97-AF65-F5344CB8AC3E}">
        <p14:creationId xmlns:p14="http://schemas.microsoft.com/office/powerpoint/2010/main" val="3234800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could be a modern vanitas???</a:t>
            </a:r>
          </a:p>
          <a:p>
            <a:endParaRPr lang="en-US" dirty="0"/>
          </a:p>
          <a:p>
            <a:r>
              <a:rPr lang="en-US" dirty="0"/>
              <a:t>What will eventually wilt, mold, decompose and die?</a:t>
            </a:r>
          </a:p>
          <a:p>
            <a:r>
              <a:rPr lang="en-US" dirty="0"/>
              <a:t>What in this painting will never decompose?</a:t>
            </a:r>
          </a:p>
          <a:p>
            <a:r>
              <a:rPr lang="en-US" dirty="0"/>
              <a:t>What does it do to juxtapose the two objects next to each other?</a:t>
            </a:r>
          </a:p>
          <a:p>
            <a:endParaRPr lang="en-US" dirty="0"/>
          </a:p>
        </p:txBody>
      </p:sp>
      <p:sp>
        <p:nvSpPr>
          <p:cNvPr id="4" name="Slide Number Placeholder 3"/>
          <p:cNvSpPr>
            <a:spLocks noGrp="1"/>
          </p:cNvSpPr>
          <p:nvPr>
            <p:ph type="sldNum" sz="quarter" idx="5"/>
          </p:nvPr>
        </p:nvSpPr>
        <p:spPr/>
        <p:txBody>
          <a:bodyPr/>
          <a:lstStyle/>
          <a:p>
            <a:fld id="{B82DF8F7-26F4-9047-8111-EA5814CCE3AC}" type="slidenum">
              <a:rPr lang="en-US" smtClean="0"/>
              <a:t>27</a:t>
            </a:fld>
            <a:endParaRPr lang="en-US"/>
          </a:p>
        </p:txBody>
      </p:sp>
    </p:spTree>
    <p:extLst>
      <p:ext uri="{BB962C8B-B14F-4D97-AF65-F5344CB8AC3E}">
        <p14:creationId xmlns:p14="http://schemas.microsoft.com/office/powerpoint/2010/main" val="2079876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label the symbolic meaning of the items used in the thumbnail sketch</a:t>
            </a:r>
          </a:p>
        </p:txBody>
      </p:sp>
      <p:sp>
        <p:nvSpPr>
          <p:cNvPr id="4" name="Slide Number Placeholder 3"/>
          <p:cNvSpPr>
            <a:spLocks noGrp="1"/>
          </p:cNvSpPr>
          <p:nvPr>
            <p:ph type="sldNum" sz="quarter" idx="5"/>
          </p:nvPr>
        </p:nvSpPr>
        <p:spPr/>
        <p:txBody>
          <a:bodyPr/>
          <a:lstStyle/>
          <a:p>
            <a:fld id="{B82DF8F7-26F4-9047-8111-EA5814CCE3AC}" type="slidenum">
              <a:rPr lang="en-US" smtClean="0"/>
              <a:t>28</a:t>
            </a:fld>
            <a:endParaRPr lang="en-US"/>
          </a:p>
        </p:txBody>
      </p:sp>
    </p:spTree>
    <p:extLst>
      <p:ext uri="{BB962C8B-B14F-4D97-AF65-F5344CB8AC3E}">
        <p14:creationId xmlns:p14="http://schemas.microsoft.com/office/powerpoint/2010/main" val="216850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Write ideas in SB first before sharing out</a:t>
            </a:r>
          </a:p>
          <a:p>
            <a:r>
              <a:rPr lang="en-US" dirty="0"/>
              <a:t>Have students give ideas of ephemeral objects</a:t>
            </a:r>
          </a:p>
          <a:p>
            <a:r>
              <a:rPr lang="en-US" dirty="0"/>
              <a:t>How can you turn this into art??</a:t>
            </a:r>
          </a:p>
          <a:p>
            <a:endParaRPr lang="en-US" dirty="0"/>
          </a:p>
          <a:p>
            <a:r>
              <a:rPr lang="en-US" dirty="0"/>
              <a:t>Look through Goldsworthy examples once, then go back through and write elements of art the work relates to </a:t>
            </a:r>
            <a:r>
              <a:rPr lang="en-US" i="1" dirty="0"/>
              <a:t>(have the words printed out)</a:t>
            </a:r>
          </a:p>
        </p:txBody>
      </p:sp>
      <p:sp>
        <p:nvSpPr>
          <p:cNvPr id="4" name="Slide Number Placeholder 3"/>
          <p:cNvSpPr>
            <a:spLocks noGrp="1"/>
          </p:cNvSpPr>
          <p:nvPr>
            <p:ph type="sldNum" sz="quarter" idx="5"/>
          </p:nvPr>
        </p:nvSpPr>
        <p:spPr/>
        <p:txBody>
          <a:bodyPr/>
          <a:lstStyle/>
          <a:p>
            <a:fld id="{B82DF8F7-26F4-9047-8111-EA5814CCE3AC}" type="slidenum">
              <a:rPr lang="en-US" smtClean="0"/>
              <a:t>2</a:t>
            </a:fld>
            <a:endParaRPr lang="en-US"/>
          </a:p>
        </p:txBody>
      </p:sp>
    </p:spTree>
    <p:extLst>
      <p:ext uri="{BB962C8B-B14F-4D97-AF65-F5344CB8AC3E}">
        <p14:creationId xmlns:p14="http://schemas.microsoft.com/office/powerpoint/2010/main" val="276612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Andy Goldsworthy</a:t>
            </a:r>
          </a:p>
        </p:txBody>
      </p:sp>
      <p:sp>
        <p:nvSpPr>
          <p:cNvPr id="4" name="Slide Number Placeholder 3"/>
          <p:cNvSpPr>
            <a:spLocks noGrp="1"/>
          </p:cNvSpPr>
          <p:nvPr>
            <p:ph type="sldNum" sz="quarter" idx="5"/>
          </p:nvPr>
        </p:nvSpPr>
        <p:spPr/>
        <p:txBody>
          <a:bodyPr/>
          <a:lstStyle/>
          <a:p>
            <a:fld id="{B82DF8F7-26F4-9047-8111-EA5814CCE3AC}" type="slidenum">
              <a:rPr lang="en-US" smtClean="0"/>
              <a:t>4</a:t>
            </a:fld>
            <a:endParaRPr lang="en-US"/>
          </a:p>
        </p:txBody>
      </p:sp>
    </p:spTree>
    <p:extLst>
      <p:ext uri="{BB962C8B-B14F-4D97-AF65-F5344CB8AC3E}">
        <p14:creationId xmlns:p14="http://schemas.microsoft.com/office/powerpoint/2010/main" val="415442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a:t>Rainshadows</a:t>
            </a:r>
            <a:r>
              <a:rPr lang="en-US" dirty="0"/>
              <a:t>, Andy Goldsworthy on the right and my own on the left</a:t>
            </a:r>
          </a:p>
        </p:txBody>
      </p:sp>
      <p:sp>
        <p:nvSpPr>
          <p:cNvPr id="4" name="Slide Number Placeholder 3"/>
          <p:cNvSpPr>
            <a:spLocks noGrp="1"/>
          </p:cNvSpPr>
          <p:nvPr>
            <p:ph type="sldNum" sz="quarter" idx="5"/>
          </p:nvPr>
        </p:nvSpPr>
        <p:spPr/>
        <p:txBody>
          <a:bodyPr/>
          <a:lstStyle/>
          <a:p>
            <a:fld id="{B82DF8F7-26F4-9047-8111-EA5814CCE3AC}" type="slidenum">
              <a:rPr lang="en-US" smtClean="0"/>
              <a:t>10</a:t>
            </a:fld>
            <a:endParaRPr lang="en-US"/>
          </a:p>
        </p:txBody>
      </p:sp>
    </p:spTree>
    <p:extLst>
      <p:ext uri="{BB962C8B-B14F-4D97-AF65-F5344CB8AC3E}">
        <p14:creationId xmlns:p14="http://schemas.microsoft.com/office/powerpoint/2010/main" val="261089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 Mendieta</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Mendieta focused on a spiritual and physical connection with the land, most particularly in her </a:t>
            </a:r>
            <a:r>
              <a:rPr lang="en-US" sz="1200" b="0" i="1" u="none" strike="noStrike" kern="1200" dirty="0" err="1">
                <a:solidFill>
                  <a:schemeClr val="tx1"/>
                </a:solidFill>
                <a:effectLst/>
                <a:latin typeface="+mn-lt"/>
                <a:ea typeface="+mn-ea"/>
                <a:cs typeface="+mn-cs"/>
              </a:rPr>
              <a:t>Silueta</a:t>
            </a:r>
            <a:r>
              <a:rPr lang="en-US" sz="1200" b="0" i="0" u="none" strike="noStrike" kern="1200" dirty="0">
                <a:solidFill>
                  <a:schemeClr val="tx1"/>
                </a:solidFill>
                <a:effectLst/>
                <a:latin typeface="+mn-lt"/>
                <a:ea typeface="+mn-ea"/>
                <a:cs typeface="+mn-cs"/>
              </a:rPr>
              <a:t> pieces, which typically involved carving her imprint into sand or mud, making body prints or painting her outline or </a:t>
            </a:r>
            <a:r>
              <a:rPr lang="en-US" sz="1200" b="0" i="0" u="sng" kern="1200" dirty="0">
                <a:solidFill>
                  <a:schemeClr val="tx1"/>
                </a:solidFill>
                <a:effectLst/>
                <a:latin typeface="+mn-lt"/>
                <a:ea typeface="+mn-ea"/>
                <a:cs typeface="+mn-cs"/>
                <a:hlinkClick r:id="rId3" tooltip="Silhouette"/>
              </a:rPr>
              <a:t>silhouette</a:t>
            </a:r>
            <a:r>
              <a:rPr lang="en-US" sz="1200" b="0" i="0" u="none" strike="noStrike" kern="1200" dirty="0">
                <a:solidFill>
                  <a:schemeClr val="tx1"/>
                </a:solidFill>
                <a:effectLst/>
                <a:latin typeface="+mn-lt"/>
                <a:ea typeface="+mn-ea"/>
                <a:cs typeface="+mn-cs"/>
              </a:rPr>
              <a:t> onto a wall.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a 1981 artist statement, Mendieta said: </a:t>
            </a:r>
          </a:p>
          <a:p>
            <a:r>
              <a:rPr lang="en-US" dirty="0">
                <a:effectLst/>
              </a:rPr>
              <a:t>I have been carrying out a dialogue between the landscape and the female body (based on my own silhouette). I believe this has been a direct result of my having been torn from my homeland (Cuba) during my adolescence. I am overwhelmed by the feeling of having been cast from the womb (nature). My art is the way I re-establish the bonds that unite me to the universe. It is a return to the maternal source.</a:t>
            </a:r>
            <a:r>
              <a:rPr lang="en-US" sz="1200" b="0" i="0" u="none" strike="noStrike" kern="1200" baseline="30000" dirty="0">
                <a:solidFill>
                  <a:schemeClr val="tx1"/>
                </a:solidFill>
                <a:effectLst/>
                <a:latin typeface="+mn-lt"/>
                <a:ea typeface="+mn-ea"/>
                <a:cs typeface="+mn-cs"/>
                <a:hlinkClick r:id="rId4"/>
              </a:rPr>
              <a:t>[18]</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82DF8F7-26F4-9047-8111-EA5814CCE3AC}" type="slidenum">
              <a:rPr lang="en-US" smtClean="0"/>
              <a:t>12</a:t>
            </a:fld>
            <a:endParaRPr lang="en-US"/>
          </a:p>
        </p:txBody>
      </p:sp>
    </p:spTree>
    <p:extLst>
      <p:ext uri="{BB962C8B-B14F-4D97-AF65-F5344CB8AC3E}">
        <p14:creationId xmlns:p14="http://schemas.microsoft.com/office/powerpoint/2010/main" val="349642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 Mendieta</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Mendieta focused on a spiritual and physical connection with the land, most particularly in her </a:t>
            </a:r>
            <a:r>
              <a:rPr lang="en-US" sz="1200" b="0" i="1" u="none" strike="noStrike" kern="1200" dirty="0" err="1">
                <a:solidFill>
                  <a:schemeClr val="tx1"/>
                </a:solidFill>
                <a:effectLst/>
                <a:latin typeface="+mn-lt"/>
                <a:ea typeface="+mn-ea"/>
                <a:cs typeface="+mn-cs"/>
              </a:rPr>
              <a:t>Silueta</a:t>
            </a:r>
            <a:r>
              <a:rPr lang="en-US" sz="1200" b="0" i="0" u="none" strike="noStrike" kern="1200" dirty="0">
                <a:solidFill>
                  <a:schemeClr val="tx1"/>
                </a:solidFill>
                <a:effectLst/>
                <a:latin typeface="+mn-lt"/>
                <a:ea typeface="+mn-ea"/>
                <a:cs typeface="+mn-cs"/>
              </a:rPr>
              <a:t> pieces, which typically involved carving her imprint into sand or mud, making body prints or painting her outline or </a:t>
            </a:r>
            <a:r>
              <a:rPr lang="en-US" sz="1200" b="0" i="0" u="sng" kern="1200" dirty="0">
                <a:solidFill>
                  <a:schemeClr val="tx1"/>
                </a:solidFill>
                <a:effectLst/>
                <a:latin typeface="+mn-lt"/>
                <a:ea typeface="+mn-ea"/>
                <a:cs typeface="+mn-cs"/>
                <a:hlinkClick r:id="rId3" tooltip="Silhouette"/>
              </a:rPr>
              <a:t>silhouette</a:t>
            </a:r>
            <a:r>
              <a:rPr lang="en-US" sz="1200" b="0" i="0" u="none" strike="noStrike" kern="1200" dirty="0">
                <a:solidFill>
                  <a:schemeClr val="tx1"/>
                </a:solidFill>
                <a:effectLst/>
                <a:latin typeface="+mn-lt"/>
                <a:ea typeface="+mn-ea"/>
                <a:cs typeface="+mn-cs"/>
              </a:rPr>
              <a:t> onto a wall.</a:t>
            </a:r>
            <a:endParaRPr lang="en-US" dirty="0"/>
          </a:p>
          <a:p>
            <a:endParaRPr lang="en-US" dirty="0"/>
          </a:p>
          <a:p>
            <a:r>
              <a:rPr lang="en-US" sz="1200" b="0" i="0" u="none" strike="noStrike" kern="1200" dirty="0">
                <a:solidFill>
                  <a:schemeClr val="tx1"/>
                </a:solidFill>
                <a:effectLst/>
                <a:latin typeface="+mn-lt"/>
                <a:ea typeface="+mn-ea"/>
                <a:cs typeface="+mn-cs"/>
              </a:rPr>
              <a:t>In a 1981 artist statement, Mendieta said: </a:t>
            </a:r>
          </a:p>
          <a:p>
            <a:r>
              <a:rPr lang="en-US" dirty="0">
                <a:effectLst/>
              </a:rPr>
              <a:t>I have been carrying out a dialogue between the landscape and the female body (based on my own silhouette). I believe this has been a direct result of my having been torn from my homeland (Cuba) during my adolescence. I am overwhelmed by the feeling of having been cast from the womb (nature). My art is the way I re-establish the bonds that unite me to the universe. It is a return to the maternal source.</a:t>
            </a:r>
            <a:r>
              <a:rPr lang="en-US" sz="1200" b="0" i="0" u="none" strike="noStrike" kern="1200" baseline="30000" dirty="0">
                <a:solidFill>
                  <a:schemeClr val="tx1"/>
                </a:solidFill>
                <a:effectLst/>
                <a:latin typeface="+mn-lt"/>
                <a:ea typeface="+mn-ea"/>
                <a:cs typeface="+mn-cs"/>
                <a:hlinkClick r:id="rId4"/>
              </a:rPr>
              <a:t>[18]</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82DF8F7-26F4-9047-8111-EA5814CCE3AC}" type="slidenum">
              <a:rPr lang="en-US" smtClean="0"/>
              <a:t>13</a:t>
            </a:fld>
            <a:endParaRPr lang="en-US"/>
          </a:p>
        </p:txBody>
      </p:sp>
    </p:spTree>
    <p:extLst>
      <p:ext uri="{BB962C8B-B14F-4D97-AF65-F5344CB8AC3E}">
        <p14:creationId xmlns:p14="http://schemas.microsoft.com/office/powerpoint/2010/main" val="871719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 Mendieta</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Mendieta focused on a spiritual and physical connection with the land, most particularly in her </a:t>
            </a:r>
            <a:r>
              <a:rPr lang="en-US" sz="1200" b="0" i="1" u="none" strike="noStrike" kern="1200" dirty="0" err="1">
                <a:solidFill>
                  <a:schemeClr val="tx1"/>
                </a:solidFill>
                <a:effectLst/>
                <a:latin typeface="+mn-lt"/>
                <a:ea typeface="+mn-ea"/>
                <a:cs typeface="+mn-cs"/>
              </a:rPr>
              <a:t>Silueta</a:t>
            </a:r>
            <a:r>
              <a:rPr lang="en-US" sz="1200" b="0" i="0" u="none" strike="noStrike" kern="1200" dirty="0">
                <a:solidFill>
                  <a:schemeClr val="tx1"/>
                </a:solidFill>
                <a:effectLst/>
                <a:latin typeface="+mn-lt"/>
                <a:ea typeface="+mn-ea"/>
                <a:cs typeface="+mn-cs"/>
              </a:rPr>
              <a:t> pieces, which typically involved carving her imprint into sand or mud, making body prints or painting her outline or </a:t>
            </a:r>
            <a:r>
              <a:rPr lang="en-US" sz="1200" b="0" i="0" u="sng" kern="1200" dirty="0">
                <a:solidFill>
                  <a:schemeClr val="tx1"/>
                </a:solidFill>
                <a:effectLst/>
                <a:latin typeface="+mn-lt"/>
                <a:ea typeface="+mn-ea"/>
                <a:cs typeface="+mn-cs"/>
                <a:hlinkClick r:id="rId3" tooltip="Silhouette"/>
              </a:rPr>
              <a:t>silhouette</a:t>
            </a:r>
            <a:r>
              <a:rPr lang="en-US" sz="1200" b="0" i="0" u="none" strike="noStrike" kern="1200" dirty="0">
                <a:solidFill>
                  <a:schemeClr val="tx1"/>
                </a:solidFill>
                <a:effectLst/>
                <a:latin typeface="+mn-lt"/>
                <a:ea typeface="+mn-ea"/>
                <a:cs typeface="+mn-cs"/>
              </a:rPr>
              <a:t> onto a wall.</a:t>
            </a:r>
            <a:endParaRPr lang="en-US" dirty="0"/>
          </a:p>
          <a:p>
            <a:endParaRPr lang="en-US" dirty="0"/>
          </a:p>
          <a:p>
            <a:r>
              <a:rPr lang="en-US" sz="1200" b="0" i="0" u="none" strike="noStrike" kern="1200" dirty="0">
                <a:solidFill>
                  <a:schemeClr val="tx1"/>
                </a:solidFill>
                <a:effectLst/>
                <a:latin typeface="+mn-lt"/>
                <a:ea typeface="+mn-ea"/>
                <a:cs typeface="+mn-cs"/>
              </a:rPr>
              <a:t>In a 1981 artist statement, Mendieta said: </a:t>
            </a:r>
          </a:p>
          <a:p>
            <a:r>
              <a:rPr lang="en-US" dirty="0">
                <a:effectLst/>
              </a:rPr>
              <a:t>I have been carrying out a dialogue between the landscape and the female body (based on my own silhouette). I believe this has been a direct result of my having been torn from my homeland (Cuba) during my adolescence. I am overwhelmed by the feeling of having been cast from the womb (nature). My art is the way I re-establish the bonds that unite me to the universe. It is a return to the maternal source.</a:t>
            </a:r>
            <a:r>
              <a:rPr lang="en-US" sz="1200" b="0" i="0" u="none" strike="noStrike" kern="1200" baseline="30000" dirty="0">
                <a:solidFill>
                  <a:schemeClr val="tx1"/>
                </a:solidFill>
                <a:effectLst/>
                <a:latin typeface="+mn-lt"/>
                <a:ea typeface="+mn-ea"/>
                <a:cs typeface="+mn-cs"/>
                <a:hlinkClick r:id="rId4"/>
              </a:rPr>
              <a:t>[18]</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82DF8F7-26F4-9047-8111-EA5814CCE3AC}" type="slidenum">
              <a:rPr lang="en-US" smtClean="0"/>
              <a:t>14</a:t>
            </a:fld>
            <a:endParaRPr lang="en-US"/>
          </a:p>
        </p:txBody>
      </p:sp>
    </p:spTree>
    <p:extLst>
      <p:ext uri="{BB962C8B-B14F-4D97-AF65-F5344CB8AC3E}">
        <p14:creationId xmlns:p14="http://schemas.microsoft.com/office/powerpoint/2010/main" val="1262485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She died on 8 September 1985 in </a:t>
            </a:r>
            <a:r>
              <a:rPr lang="en-US" sz="1200" b="0" i="0" u="sng" kern="1200" dirty="0">
                <a:solidFill>
                  <a:schemeClr val="tx1"/>
                </a:solidFill>
                <a:effectLst/>
                <a:latin typeface="+mn-lt"/>
                <a:ea typeface="+mn-ea"/>
                <a:cs typeface="+mn-cs"/>
                <a:hlinkClick r:id="rId3" tooltip="New York City"/>
              </a:rPr>
              <a:t>New York</a:t>
            </a:r>
            <a:r>
              <a:rPr lang="en-US" sz="1200" b="0" i="0" u="none" strike="noStrike" kern="1200" dirty="0">
                <a:solidFill>
                  <a:schemeClr val="tx1"/>
                </a:solidFill>
                <a:effectLst/>
                <a:latin typeface="+mn-lt"/>
                <a:ea typeface="+mn-ea"/>
                <a:cs typeface="+mn-cs"/>
              </a:rPr>
              <a:t> from </a:t>
            </a:r>
            <a:r>
              <a:rPr lang="en-US" sz="1200" b="1" i="0" u="none" strike="noStrike" kern="1200" dirty="0">
                <a:solidFill>
                  <a:schemeClr val="tx1"/>
                </a:solidFill>
                <a:effectLst/>
                <a:latin typeface="+mn-lt"/>
                <a:ea typeface="+mn-ea"/>
                <a:cs typeface="+mn-cs"/>
              </a:rPr>
              <a:t>a fall from a 34th floor apartment </a:t>
            </a:r>
            <a:r>
              <a:rPr lang="en-US" sz="1200" b="0" i="0" u="none" strike="noStrike" kern="1200" dirty="0">
                <a:solidFill>
                  <a:schemeClr val="tx1"/>
                </a:solidFill>
                <a:effectLst/>
                <a:latin typeface="+mn-lt"/>
                <a:ea typeface="+mn-ea"/>
                <a:cs typeface="+mn-cs"/>
              </a:rPr>
              <a:t>in </a:t>
            </a:r>
            <a:r>
              <a:rPr lang="en-US" sz="1200" b="0" i="0" u="sng" kern="1200" dirty="0">
                <a:solidFill>
                  <a:schemeClr val="tx1"/>
                </a:solidFill>
                <a:effectLst/>
                <a:latin typeface="+mn-lt"/>
                <a:ea typeface="+mn-ea"/>
                <a:cs typeface="+mn-cs"/>
                <a:hlinkClick r:id="rId4" tooltip="Greenwich Village"/>
              </a:rPr>
              <a:t>Greenwich Village</a:t>
            </a:r>
            <a:r>
              <a:rPr lang="en-US" sz="1200" b="0" i="0" u="none" strike="noStrike" kern="1200" dirty="0">
                <a:solidFill>
                  <a:schemeClr val="tx1"/>
                </a:solidFill>
                <a:effectLst/>
                <a:latin typeface="+mn-lt"/>
                <a:ea typeface="+mn-ea"/>
                <a:cs typeface="+mn-cs"/>
              </a:rPr>
              <a:t>. Eight months earlier Mendieta had married the </a:t>
            </a:r>
            <a:r>
              <a:rPr lang="en-US" sz="1200" b="0" i="0" u="sng" kern="1200" dirty="0">
                <a:solidFill>
                  <a:schemeClr val="tx1"/>
                </a:solidFill>
                <a:effectLst/>
                <a:latin typeface="+mn-lt"/>
                <a:ea typeface="+mn-ea"/>
                <a:cs typeface="+mn-cs"/>
                <a:hlinkClick r:id="rId5" tooltip="Minimalism"/>
              </a:rPr>
              <a:t>minimalist</a:t>
            </a:r>
            <a:r>
              <a:rPr lang="en-US" sz="1200" b="0" i="0" u="none" strike="noStrike" kern="1200" dirty="0">
                <a:solidFill>
                  <a:schemeClr val="tx1"/>
                </a:solidFill>
                <a:effectLst/>
                <a:latin typeface="+mn-lt"/>
                <a:ea typeface="+mn-ea"/>
                <a:cs typeface="+mn-cs"/>
              </a:rPr>
              <a:t> sculptor </a:t>
            </a:r>
            <a:r>
              <a:rPr lang="en-US" sz="1200" b="0" i="0" u="sng" kern="1200" dirty="0">
                <a:solidFill>
                  <a:schemeClr val="tx1"/>
                </a:solidFill>
                <a:effectLst/>
                <a:latin typeface="+mn-lt"/>
                <a:ea typeface="+mn-ea"/>
                <a:cs typeface="+mn-cs"/>
                <a:hlinkClick r:id="rId6" tooltip="Carl Andre"/>
              </a:rPr>
              <a:t>Carl Andre</a:t>
            </a:r>
            <a:r>
              <a:rPr lang="en-US" sz="1200" b="0" i="0" u="none" strike="noStrike" kern="1200" dirty="0">
                <a:solidFill>
                  <a:schemeClr val="tx1"/>
                </a:solidFill>
                <a:effectLst/>
                <a:latin typeface="+mn-lt"/>
                <a:ea typeface="+mn-ea"/>
                <a:cs typeface="+mn-cs"/>
              </a:rPr>
              <a:t>. Andre was tried and acquitted of her murder; during the trial his lawyer described her death as a possible accident or a </a:t>
            </a:r>
            <a:r>
              <a:rPr lang="en-US" sz="1200" b="0" i="0" u="sng" kern="1200" dirty="0">
                <a:solidFill>
                  <a:schemeClr val="tx1"/>
                </a:solidFill>
                <a:effectLst/>
                <a:latin typeface="+mn-lt"/>
                <a:ea typeface="+mn-ea"/>
                <a:cs typeface="+mn-cs"/>
                <a:hlinkClick r:id="rId7" tooltip="Suicide"/>
              </a:rPr>
              <a:t>suicide</a:t>
            </a:r>
            <a:r>
              <a:rPr lang="en-US" sz="1200" b="0" i="0" u="none" strike="noStrike" kern="1200" dirty="0">
                <a:solidFill>
                  <a:schemeClr val="tx1"/>
                </a:solidFill>
                <a:effectLst/>
                <a:latin typeface="+mn-lt"/>
                <a:ea typeface="+mn-ea"/>
                <a:cs typeface="+mn-cs"/>
              </a:rPr>
              <a:t>. In the absence of any witness to her death, other than (possibly) Carl Andre, the exact cause of her death may never be known.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Just prior to her death, neighbors heard the couple arguing violently.</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There were no eyewitnesses to the events that led up to Mendieta's death.</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 recording of Andre's 911 call showed him saying: "My wife is an artist, and I'm an artist, and we had a quarrel about the fact that I was more, eh, exposed to the public than she was. And she went to the bedroom, and I went after her, and she went out the window." In 1988, Andre was tried and acquitted of her murder. During three years of legal proceedings, Andre's lawyer described Mendieta's death as a possible accident or </a:t>
            </a:r>
            <a:r>
              <a:rPr lang="en-US" sz="1200" b="0" i="0" u="none" strike="noStrike" kern="1200" dirty="0">
                <a:solidFill>
                  <a:schemeClr val="tx1"/>
                </a:solidFill>
                <a:effectLst/>
                <a:latin typeface="+mn-lt"/>
                <a:ea typeface="+mn-ea"/>
                <a:cs typeface="+mn-cs"/>
                <a:hlinkClick r:id="rId8" tooltip="Suicide"/>
              </a:rPr>
              <a:t>suicide</a:t>
            </a:r>
            <a:r>
              <a:rPr lang="en-US" sz="1200" b="0" i="0" u="none" strike="noStrike" kern="1200" dirty="0">
                <a:solidFill>
                  <a:schemeClr val="tx1"/>
                </a:solidFill>
                <a:effectLst/>
                <a:latin typeface="+mn-lt"/>
                <a:ea typeface="+mn-ea"/>
                <a:cs typeface="+mn-cs"/>
              </a:rPr>
              <a:t>. The judge found Andre not guilty on grounds of </a:t>
            </a:r>
            <a:r>
              <a:rPr lang="en-US" sz="1200" b="0" i="0" u="none" strike="noStrike" kern="1200" dirty="0">
                <a:solidFill>
                  <a:schemeClr val="tx1"/>
                </a:solidFill>
                <a:effectLst/>
                <a:latin typeface="+mn-lt"/>
                <a:ea typeface="+mn-ea"/>
                <a:cs typeface="+mn-cs"/>
                <a:hlinkClick r:id="rId9" tooltip="Reasonable doubt"/>
              </a:rPr>
              <a:t>reasonable doubt</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B82DF8F7-26F4-9047-8111-EA5814CCE3AC}" type="slidenum">
              <a:rPr lang="en-US" smtClean="0"/>
              <a:t>15</a:t>
            </a:fld>
            <a:endParaRPr lang="en-US"/>
          </a:p>
        </p:txBody>
      </p:sp>
    </p:spTree>
    <p:extLst>
      <p:ext uri="{BB962C8B-B14F-4D97-AF65-F5344CB8AC3E}">
        <p14:creationId xmlns:p14="http://schemas.microsoft.com/office/powerpoint/2010/main" val="2726290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Felix Gonzalez Torres (at the Nelson)</a:t>
            </a:r>
          </a:p>
          <a:p>
            <a:pPr marL="171450" indent="-171450">
              <a:buFont typeface="Arial" panose="020B0604020202020204" pitchFamily="34" charset="0"/>
              <a:buChar char="•"/>
            </a:pPr>
            <a:r>
              <a:rPr lang="en-US" i="0" dirty="0"/>
              <a:t>It is two light bulbs with extension cords</a:t>
            </a:r>
          </a:p>
          <a:p>
            <a:pPr marL="171450" indent="-171450">
              <a:buFont typeface="Arial" panose="020B0604020202020204" pitchFamily="34" charset="0"/>
              <a:buChar char="•"/>
            </a:pPr>
            <a:r>
              <a:rPr lang="en-US" i="0" dirty="0"/>
              <a:t>Titled “Untitled (March 5</a:t>
            </a:r>
            <a:r>
              <a:rPr lang="en-US" i="0" baseline="30000" dirty="0"/>
              <a:t>th</a:t>
            </a:r>
            <a:r>
              <a:rPr lang="en-US" i="0" dirty="0"/>
              <a:t>) #2”</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dirty="0"/>
              <a:t>What does this look like?</a:t>
            </a:r>
          </a:p>
          <a:p>
            <a:pPr marL="171450" indent="-171450">
              <a:buFont typeface="Arial" panose="020B0604020202020204" pitchFamily="34" charset="0"/>
              <a:buChar char="•"/>
            </a:pPr>
            <a:r>
              <a:rPr lang="en-US" i="1" dirty="0"/>
              <a:t>How could this be ephemeral?- not lasting for a long time?</a:t>
            </a:r>
          </a:p>
          <a:p>
            <a:endParaRPr lang="en-US" i="1" dirty="0"/>
          </a:p>
        </p:txBody>
      </p:sp>
      <p:sp>
        <p:nvSpPr>
          <p:cNvPr id="4" name="Slide Number Placeholder 3"/>
          <p:cNvSpPr>
            <a:spLocks noGrp="1"/>
          </p:cNvSpPr>
          <p:nvPr>
            <p:ph type="sldNum" sz="quarter" idx="5"/>
          </p:nvPr>
        </p:nvSpPr>
        <p:spPr/>
        <p:txBody>
          <a:bodyPr/>
          <a:lstStyle/>
          <a:p>
            <a:fld id="{B82DF8F7-26F4-9047-8111-EA5814CCE3AC}" type="slidenum">
              <a:rPr lang="en-US" smtClean="0"/>
              <a:t>16</a:t>
            </a:fld>
            <a:endParaRPr lang="en-US"/>
          </a:p>
        </p:txBody>
      </p:sp>
    </p:spTree>
    <p:extLst>
      <p:ext uri="{BB962C8B-B14F-4D97-AF65-F5344CB8AC3E}">
        <p14:creationId xmlns:p14="http://schemas.microsoft.com/office/powerpoint/2010/main" val="3537916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10/21/19</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2403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8898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53297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4408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10/21/19</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251188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42976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10/21/19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2562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48968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5896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10/21/19</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36478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10/21/19</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3676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10/21/19</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21198962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2" r:id="rId6"/>
    <p:sldLayoutId id="2147483707" r:id="rId7"/>
    <p:sldLayoutId id="2147483708" r:id="rId8"/>
    <p:sldLayoutId id="2147483709" r:id="rId9"/>
    <p:sldLayoutId id="2147483710" r:id="rId10"/>
    <p:sldLayoutId id="2147483711" r:id="rId11"/>
  </p:sldLayoutIdLst>
  <p:hf sldNum="0" hdr="0" ftr="0" dt="0"/>
  <p:txStyles>
    <p:title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customXml" Target="../ink/ink1.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hyperlink" Target="mailto:lesta.campbell@nkcschools.or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50BA80B-0040-264C-B755-081748F7F97E}"/>
              </a:ext>
            </a:extLst>
          </p:cNvPr>
          <p:cNvPicPr>
            <a:picLocks noChangeAspect="1"/>
          </p:cNvPicPr>
          <p:nvPr/>
        </p:nvPicPr>
        <p:blipFill rotWithShape="1">
          <a:blip r:embed="rId3" cstate="email">
            <a:alphaModFix amt="4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292AA1F0-CD6F-9147-AE5B-39C6B2878C25}"/>
              </a:ext>
            </a:extLst>
          </p:cNvPr>
          <p:cNvSpPr>
            <a:spLocks noGrp="1"/>
          </p:cNvSpPr>
          <p:nvPr>
            <p:ph type="ctrTitle"/>
          </p:nvPr>
        </p:nvSpPr>
        <p:spPr>
          <a:xfrm>
            <a:off x="1769532" y="2091263"/>
            <a:ext cx="8652938" cy="2461504"/>
          </a:xfrm>
        </p:spPr>
        <p:txBody>
          <a:bodyPr>
            <a:normAutofit/>
          </a:bodyPr>
          <a:lstStyle/>
          <a:p>
            <a:r>
              <a:rPr lang="en-US"/>
              <a:t>EPHEMERAL ART</a:t>
            </a:r>
          </a:p>
        </p:txBody>
      </p:sp>
      <p:sp>
        <p:nvSpPr>
          <p:cNvPr id="3" name="Subtitle 2">
            <a:extLst>
              <a:ext uri="{FF2B5EF4-FFF2-40B4-BE49-F238E27FC236}">
                <a16:creationId xmlns:a16="http://schemas.microsoft.com/office/drawing/2014/main" id="{0BE2B18A-7B5D-5E4F-A92C-F05F0E94416F}"/>
              </a:ext>
            </a:extLst>
          </p:cNvPr>
          <p:cNvSpPr>
            <a:spLocks noGrp="1"/>
          </p:cNvSpPr>
          <p:nvPr>
            <p:ph type="subTitle" idx="1"/>
          </p:nvPr>
        </p:nvSpPr>
        <p:spPr>
          <a:xfrm>
            <a:off x="1769532" y="4623127"/>
            <a:ext cx="8655200" cy="457201"/>
          </a:xfrm>
        </p:spPr>
        <p:txBody>
          <a:bodyPr>
            <a:normAutofit/>
          </a:bodyPr>
          <a:lstStyle/>
          <a:p>
            <a:pPr>
              <a:spcAft>
                <a:spcPts val="600"/>
              </a:spcAft>
            </a:pPr>
            <a:r>
              <a:rPr lang="en-US" dirty="0">
                <a:solidFill>
                  <a:schemeClr val="tx1"/>
                </a:solidFill>
              </a:rPr>
              <a:t>AP STUDIO ART- FALL PHOTO &amp; 2D PAINTING</a:t>
            </a:r>
          </a:p>
        </p:txBody>
      </p:sp>
      <p:sp>
        <p:nvSpPr>
          <p:cNvPr id="22" name="Rectangle 21">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9846418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0C1AD96-9E5C-404E-AE41-620A0CAAE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8" name="Rectangle 27">
            <a:extLst>
              <a:ext uri="{FF2B5EF4-FFF2-40B4-BE49-F238E27FC236}">
                <a16:creationId xmlns:a16="http://schemas.microsoft.com/office/drawing/2014/main" id="{C1BC96B7-D87D-4C65-9708-FF386D516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0" name="Rectangle 29">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treet&#10;&#10;Description automatically generated">
            <a:extLst>
              <a:ext uri="{FF2B5EF4-FFF2-40B4-BE49-F238E27FC236}">
                <a16:creationId xmlns:a16="http://schemas.microsoft.com/office/drawing/2014/main" id="{5C04BCE2-8B6F-E942-813B-4F7A2C23A0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3467" y="643467"/>
            <a:ext cx="5130799" cy="5571066"/>
          </a:xfrm>
          <a:prstGeom prst="rect">
            <a:avLst/>
          </a:prstGeom>
        </p:spPr>
      </p:pic>
      <p:sp>
        <p:nvSpPr>
          <p:cNvPr id="34" name="Rectangle 33">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1B16C20-E4BB-534B-BC57-899F3CC9E377}"/>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6412145" y="643467"/>
            <a:ext cx="5130799" cy="5571066"/>
          </a:xfrm>
          <a:prstGeom prst="rect">
            <a:avLst/>
          </a:prstGeom>
        </p:spPr>
      </p:pic>
    </p:spTree>
    <p:extLst>
      <p:ext uri="{BB962C8B-B14F-4D97-AF65-F5344CB8AC3E}">
        <p14:creationId xmlns:p14="http://schemas.microsoft.com/office/powerpoint/2010/main" val="3852036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34" name="Rectangle 3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5463906A-C6A6-D746-A91F-479E3A7D0F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568" y="882483"/>
            <a:ext cx="3209544" cy="4790364"/>
          </a:xfrm>
          <a:prstGeom prst="rect">
            <a:avLst/>
          </a:prstGeom>
        </p:spPr>
      </p:pic>
      <p:grpSp>
        <p:nvGrpSpPr>
          <p:cNvPr id="37" name="Group 3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38" name="Rectangle 3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E5A0B3D6-B71B-F04D-824D-8A8EC43D3C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7333" y="1271700"/>
            <a:ext cx="3209544" cy="4011930"/>
          </a:xfrm>
          <a:prstGeom prst="rect">
            <a:avLst/>
          </a:prstGeom>
        </p:spPr>
      </p:pic>
      <p:grpSp>
        <p:nvGrpSpPr>
          <p:cNvPr id="41" name="Group 4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42" name="Rectangle 4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DC6B8AC1-7181-0344-97C4-FD8A3394D88A}"/>
              </a:ext>
            </a:extLst>
          </p:cNvPr>
          <p:cNvPicPr>
            <a:picLocks noChangeAspect="1"/>
          </p:cNvPicPr>
          <p:nvPr/>
        </p:nvPicPr>
        <p:blipFill>
          <a:blip r:embed="rId4"/>
          <a:stretch>
            <a:fillRect/>
          </a:stretch>
        </p:blipFill>
        <p:spPr>
          <a:xfrm>
            <a:off x="8275887" y="1443640"/>
            <a:ext cx="3209544" cy="3668050"/>
          </a:xfrm>
          <a:prstGeom prst="rect">
            <a:avLst/>
          </a:prstGeom>
        </p:spPr>
      </p:pic>
    </p:spTree>
    <p:extLst>
      <p:ext uri="{BB962C8B-B14F-4D97-AF65-F5344CB8AC3E}">
        <p14:creationId xmlns:p14="http://schemas.microsoft.com/office/powerpoint/2010/main" val="144816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descr="A picture containing ground, outdoor, animal&#10;&#10;Description automatically generated">
            <a:extLst>
              <a:ext uri="{FF2B5EF4-FFF2-40B4-BE49-F238E27FC236}">
                <a16:creationId xmlns:a16="http://schemas.microsoft.com/office/drawing/2014/main" id="{A71712EA-763B-784B-895E-97FFFB0B71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0825" y="643467"/>
            <a:ext cx="7330350"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3" name="Rectangle 2">
            <a:extLst>
              <a:ext uri="{FF2B5EF4-FFF2-40B4-BE49-F238E27FC236}">
                <a16:creationId xmlns:a16="http://schemas.microsoft.com/office/drawing/2014/main" id="{87561125-A588-7D42-92A2-9674D6889A9D}"/>
              </a:ext>
            </a:extLst>
          </p:cNvPr>
          <p:cNvSpPr/>
          <p:nvPr/>
        </p:nvSpPr>
        <p:spPr>
          <a:xfrm>
            <a:off x="504064" y="880696"/>
            <a:ext cx="3084562" cy="707886"/>
          </a:xfrm>
          <a:prstGeom prst="rect">
            <a:avLst/>
          </a:prstGeom>
        </p:spPr>
        <p:txBody>
          <a:bodyPr wrap="none">
            <a:spAutoFit/>
          </a:bodyPr>
          <a:lstStyle/>
          <a:p>
            <a:pPr lvl="0">
              <a:defRPr/>
            </a:pPr>
            <a:r>
              <a:rPr lang="en-US" sz="4000" dirty="0">
                <a:solidFill>
                  <a:srgbClr val="FF0000"/>
                </a:solidFill>
                <a:highlight>
                  <a:srgbClr val="FFFF00"/>
                </a:highlight>
              </a:rPr>
              <a:t>Ana Mendieta</a:t>
            </a:r>
          </a:p>
        </p:txBody>
      </p:sp>
    </p:spTree>
    <p:extLst>
      <p:ext uri="{BB962C8B-B14F-4D97-AF65-F5344CB8AC3E}">
        <p14:creationId xmlns:p14="http://schemas.microsoft.com/office/powerpoint/2010/main" val="3340129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a:extLst>
              <a:ext uri="{FF2B5EF4-FFF2-40B4-BE49-F238E27FC236}">
                <a16:creationId xmlns:a16="http://schemas.microsoft.com/office/drawing/2014/main" id="{3402B17E-333C-3148-A1E1-C89ACD763919}"/>
              </a:ext>
            </a:extLst>
          </p:cNvPr>
          <p:cNvPicPr>
            <a:picLocks noChangeAspect="1"/>
          </p:cNvPicPr>
          <p:nvPr/>
        </p:nvPicPr>
        <p:blipFill>
          <a:blip r:embed="rId3"/>
          <a:stretch>
            <a:fillRect/>
          </a:stretch>
        </p:blipFill>
        <p:spPr>
          <a:xfrm>
            <a:off x="2331766" y="643467"/>
            <a:ext cx="7528467"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1987285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3" name="Picture 2">
            <a:extLst>
              <a:ext uri="{FF2B5EF4-FFF2-40B4-BE49-F238E27FC236}">
                <a16:creationId xmlns:a16="http://schemas.microsoft.com/office/drawing/2014/main" id="{5792DDEA-47AA-254A-9545-FAB4209C08FD}"/>
              </a:ext>
            </a:extLst>
          </p:cNvPr>
          <p:cNvPicPr>
            <a:picLocks noChangeAspect="1"/>
          </p:cNvPicPr>
          <p:nvPr/>
        </p:nvPicPr>
        <p:blipFill>
          <a:blip r:embed="rId3"/>
          <a:stretch>
            <a:fillRect/>
          </a:stretch>
        </p:blipFill>
        <p:spPr>
          <a:xfrm>
            <a:off x="1999628" y="643467"/>
            <a:ext cx="8192744" cy="5571066"/>
          </a:xfrm>
          <a:prstGeom prst="rect">
            <a:avLst/>
          </a:prstGeom>
        </p:spPr>
      </p:pic>
      <p:sp>
        <p:nvSpPr>
          <p:cNvPr id="12" name="Rectangle 11">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3135452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3" name="Picture 2">
            <a:extLst>
              <a:ext uri="{FF2B5EF4-FFF2-40B4-BE49-F238E27FC236}">
                <a16:creationId xmlns:a16="http://schemas.microsoft.com/office/drawing/2014/main" id="{B615396D-FCFF-424D-B07F-34D7D5922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7405" y="643467"/>
            <a:ext cx="4777189" cy="5571066"/>
          </a:xfrm>
          <a:prstGeom prst="rect">
            <a:avLst/>
          </a:prstGeom>
        </p:spPr>
      </p:pic>
      <p:sp>
        <p:nvSpPr>
          <p:cNvPr id="12" name="Rectangle 11">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361241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3" name="Picture 2" descr="A view of the ocean&#10;&#10;Description automatically generated">
            <a:extLst>
              <a:ext uri="{FF2B5EF4-FFF2-40B4-BE49-F238E27FC236}">
                <a16:creationId xmlns:a16="http://schemas.microsoft.com/office/drawing/2014/main" id="{E8E925C8-BD56-594E-9E8F-EEF5AC0FD1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310467" y="1339850"/>
            <a:ext cx="5571066" cy="4178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2" name="Rectangle 1">
            <a:extLst>
              <a:ext uri="{FF2B5EF4-FFF2-40B4-BE49-F238E27FC236}">
                <a16:creationId xmlns:a16="http://schemas.microsoft.com/office/drawing/2014/main" id="{1D52E812-A011-8B43-BD11-276D6BC69B9A}"/>
              </a:ext>
            </a:extLst>
          </p:cNvPr>
          <p:cNvSpPr/>
          <p:nvPr/>
        </p:nvSpPr>
        <p:spPr>
          <a:xfrm>
            <a:off x="565985" y="3261587"/>
            <a:ext cx="4631396" cy="707886"/>
          </a:xfrm>
          <a:prstGeom prst="rect">
            <a:avLst/>
          </a:prstGeom>
        </p:spPr>
        <p:txBody>
          <a:bodyPr wrap="none">
            <a:spAutoFit/>
          </a:bodyPr>
          <a:lstStyle/>
          <a:p>
            <a:r>
              <a:rPr lang="en-US" sz="4000" dirty="0">
                <a:solidFill>
                  <a:srgbClr val="FF0000"/>
                </a:solidFill>
                <a:highlight>
                  <a:srgbClr val="FFFF00"/>
                </a:highlight>
              </a:rPr>
              <a:t>Felix Gonzalez Torres </a:t>
            </a:r>
          </a:p>
        </p:txBody>
      </p:sp>
    </p:spTree>
    <p:extLst>
      <p:ext uri="{BB962C8B-B14F-4D97-AF65-F5344CB8AC3E}">
        <p14:creationId xmlns:p14="http://schemas.microsoft.com/office/powerpoint/2010/main" val="52150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3" name="Picture 2" descr="A picture containing wall, sky, object, light&#10;&#10;Description automatically generated">
            <a:extLst>
              <a:ext uri="{FF2B5EF4-FFF2-40B4-BE49-F238E27FC236}">
                <a16:creationId xmlns:a16="http://schemas.microsoft.com/office/drawing/2014/main" id="{207D14AC-5436-8849-AA43-3FC034B4E7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1956" y="643467"/>
            <a:ext cx="7428088" cy="5571066"/>
          </a:xfrm>
          <a:prstGeom prst="rect">
            <a:avLst/>
          </a:prstGeom>
        </p:spPr>
      </p:pic>
      <p:sp>
        <p:nvSpPr>
          <p:cNvPr id="21" name="Rectangle 2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2151003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E73A0C7-8112-CA4A-84F2-9CFAF9CE13C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485900" y="17526"/>
            <a:ext cx="9243883" cy="6840474"/>
          </a:xfrm>
          <a:prstGeom prst="rect">
            <a:avLst/>
          </a:prstGeom>
        </p:spPr>
      </p:pic>
      <p:sp>
        <p:nvSpPr>
          <p:cNvPr id="3" name="TextBox 2">
            <a:extLst>
              <a:ext uri="{FF2B5EF4-FFF2-40B4-BE49-F238E27FC236}">
                <a16:creationId xmlns:a16="http://schemas.microsoft.com/office/drawing/2014/main" id="{8209BF4B-A873-8849-8876-895EF32C9D35}"/>
              </a:ext>
            </a:extLst>
          </p:cNvPr>
          <p:cNvSpPr txBox="1"/>
          <p:nvPr/>
        </p:nvSpPr>
        <p:spPr>
          <a:xfrm>
            <a:off x="245698" y="212651"/>
            <a:ext cx="11946302" cy="8402300"/>
          </a:xfrm>
          <a:prstGeom prst="rect">
            <a:avLst/>
          </a:prstGeom>
          <a:noFill/>
        </p:spPr>
        <p:txBody>
          <a:bodyPr wrap="square" rtlCol="0">
            <a:spAutoFit/>
          </a:bodyPr>
          <a:lstStyle/>
          <a:p>
            <a:r>
              <a:rPr lang="en-US" sz="6000" b="1" dirty="0">
                <a:solidFill>
                  <a:srgbClr val="FF0000"/>
                </a:solidFill>
                <a:highlight>
                  <a:srgbClr val="FFFF00"/>
                </a:highlight>
              </a:rPr>
              <a:t>Vanitas</a:t>
            </a:r>
          </a:p>
          <a:p>
            <a:endParaRPr lang="en-US" sz="6000" dirty="0">
              <a:solidFill>
                <a:srgbClr val="FF0000"/>
              </a:solidFill>
              <a:highlight>
                <a:srgbClr val="FFFF00"/>
              </a:highlight>
            </a:endParaRPr>
          </a:p>
          <a:p>
            <a:r>
              <a:rPr lang="en-US" sz="6000" b="1" dirty="0">
                <a:solidFill>
                  <a:srgbClr val="FF0000"/>
                </a:solidFill>
                <a:highlight>
                  <a:srgbClr val="FFFF00"/>
                </a:highlight>
              </a:rPr>
              <a:t>A still life artwork which includes various symbolic objects</a:t>
            </a:r>
          </a:p>
          <a:p>
            <a:endParaRPr lang="en-US" sz="6000" b="1" dirty="0">
              <a:solidFill>
                <a:srgbClr val="FF0000"/>
              </a:solidFill>
              <a:highlight>
                <a:srgbClr val="FFFF00"/>
              </a:highlight>
            </a:endParaRPr>
          </a:p>
          <a:p>
            <a:r>
              <a:rPr lang="en-US" sz="6000" b="1" dirty="0">
                <a:solidFill>
                  <a:srgbClr val="FF0000"/>
                </a:solidFill>
                <a:highlight>
                  <a:srgbClr val="FFFF00"/>
                </a:highlight>
              </a:rPr>
              <a:t>A reminder that beauty fades and all living things must die</a:t>
            </a:r>
          </a:p>
          <a:p>
            <a:endParaRPr lang="en-US" sz="6000" b="1" dirty="0">
              <a:solidFill>
                <a:srgbClr val="FF0000"/>
              </a:solidFill>
              <a:highlight>
                <a:srgbClr val="FFFF00"/>
              </a:highlight>
            </a:endParaRPr>
          </a:p>
          <a:p>
            <a:endParaRPr lang="en-US" sz="6000" dirty="0">
              <a:solidFill>
                <a:srgbClr val="FF0000"/>
              </a:solidFill>
              <a:highlight>
                <a:srgbClr val="FFFF00"/>
              </a:highlight>
            </a:endParaRPr>
          </a:p>
        </p:txBody>
      </p:sp>
    </p:spTree>
    <p:extLst>
      <p:ext uri="{BB962C8B-B14F-4D97-AF65-F5344CB8AC3E}">
        <p14:creationId xmlns:p14="http://schemas.microsoft.com/office/powerpoint/2010/main" val="41559030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E6B8BA-74D6-8942-8DAC-DFD039FAD3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0278D09D-58BA-D849-81F7-EADFB74119D7}"/>
              </a:ext>
            </a:extLst>
          </p:cNvPr>
          <p:cNvSpPr/>
          <p:nvPr/>
        </p:nvSpPr>
        <p:spPr>
          <a:xfrm>
            <a:off x="581246" y="628233"/>
            <a:ext cx="6096000" cy="2800767"/>
          </a:xfrm>
          <a:prstGeom prst="rect">
            <a:avLst/>
          </a:prstGeom>
        </p:spPr>
        <p:txBody>
          <a:bodyPr>
            <a:spAutoFit/>
          </a:bodyPr>
          <a:lstStyle/>
          <a:p>
            <a:r>
              <a:rPr lang="en-US" sz="4400" b="1" dirty="0">
                <a:solidFill>
                  <a:srgbClr val="FF0000"/>
                </a:solidFill>
                <a:highlight>
                  <a:srgbClr val="FFFF00"/>
                </a:highlight>
              </a:rPr>
              <a:t>Material possessions are used to be reminded to not become too attached to their material goods</a:t>
            </a:r>
          </a:p>
        </p:txBody>
      </p:sp>
    </p:spTree>
    <p:extLst>
      <p:ext uri="{BB962C8B-B14F-4D97-AF65-F5344CB8AC3E}">
        <p14:creationId xmlns:p14="http://schemas.microsoft.com/office/powerpoint/2010/main" val="176087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B66F8A2C-B8CF-4B20-9A73-2ADCF6302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5" name="Rectangle 24">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lumMod val="85000"/>
              <a:lumOff val="15000"/>
            </a:schemeClr>
          </a:solidFill>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id="{9B3CB0A1-32B0-D44A-B601-D89BBBF04F78}"/>
              </a:ext>
            </a:extLst>
          </p:cNvPr>
          <p:cNvSpPr>
            <a:spLocks noGrp="1"/>
          </p:cNvSpPr>
          <p:nvPr>
            <p:ph type="title"/>
          </p:nvPr>
        </p:nvSpPr>
        <p:spPr>
          <a:xfrm>
            <a:off x="1263520" y="1272800"/>
            <a:ext cx="6544620" cy="4312402"/>
          </a:xfrm>
        </p:spPr>
        <p:txBody>
          <a:bodyPr vert="horz" lIns="91440" tIns="45720" rIns="91440" bIns="45720" rtlCol="0" anchor="ctr">
            <a:normAutofit/>
          </a:bodyPr>
          <a:lstStyle/>
          <a:p>
            <a:pPr algn="r">
              <a:lnSpc>
                <a:spcPct val="83000"/>
              </a:lnSpc>
            </a:pPr>
            <a:r>
              <a:rPr lang="en-US" sz="6800" cap="all" spc="-100" dirty="0">
                <a:solidFill>
                  <a:schemeClr val="tx1"/>
                </a:solidFill>
              </a:rPr>
              <a:t>What does </a:t>
            </a:r>
            <a:r>
              <a:rPr lang="en-US" sz="6800" b="1" u="sng" cap="all" spc="-100" dirty="0">
                <a:solidFill>
                  <a:schemeClr val="tx1"/>
                </a:solidFill>
              </a:rPr>
              <a:t>ephemeral</a:t>
            </a:r>
            <a:r>
              <a:rPr lang="en-US" sz="6800" cap="all" spc="-100" dirty="0">
                <a:solidFill>
                  <a:schemeClr val="tx1"/>
                </a:solidFill>
              </a:rPr>
              <a:t> mean??</a:t>
            </a:r>
          </a:p>
        </p:txBody>
      </p:sp>
      <p:cxnSp>
        <p:nvCxnSpPr>
          <p:cNvPr id="27" name="Straight Connector 26">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F2ED5EE-735C-204C-A0D9-7769A3B9F136}"/>
              </a:ext>
            </a:extLst>
          </p:cNvPr>
          <p:cNvSpPr txBox="1"/>
          <p:nvPr/>
        </p:nvSpPr>
        <p:spPr>
          <a:xfrm>
            <a:off x="8440248" y="2192710"/>
            <a:ext cx="2607730" cy="2123658"/>
          </a:xfrm>
          <a:prstGeom prst="rect">
            <a:avLst/>
          </a:prstGeom>
          <a:noFill/>
        </p:spPr>
        <p:txBody>
          <a:bodyPr wrap="square" rtlCol="0">
            <a:spAutoFit/>
          </a:bodyPr>
          <a:lstStyle/>
          <a:p>
            <a:r>
              <a:rPr lang="en-US" sz="4400" b="1" i="1" dirty="0">
                <a:solidFill>
                  <a:srgbClr val="FFFF00"/>
                </a:solidFill>
              </a:rPr>
              <a:t>Lasting for a very short time</a:t>
            </a:r>
          </a:p>
        </p:txBody>
      </p:sp>
    </p:spTree>
    <p:extLst>
      <p:ext uri="{BB962C8B-B14F-4D97-AF65-F5344CB8AC3E}">
        <p14:creationId xmlns:p14="http://schemas.microsoft.com/office/powerpoint/2010/main" val="231998576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5ABF4-1986-F24C-8630-2E078FDF06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652381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189AE-FF9D-F64B-B47A-3851471ABAA2}"/>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BD548EC-E78C-F647-A222-57EFE4E18A80}"/>
              </a:ext>
            </a:extLst>
          </p:cNvPr>
          <p:cNvSpPr txBox="1"/>
          <p:nvPr/>
        </p:nvSpPr>
        <p:spPr>
          <a:xfrm>
            <a:off x="531628" y="574158"/>
            <a:ext cx="3541803" cy="769441"/>
          </a:xfrm>
          <a:prstGeom prst="rect">
            <a:avLst/>
          </a:prstGeom>
          <a:noFill/>
        </p:spPr>
        <p:txBody>
          <a:bodyPr wrap="none" rtlCol="0">
            <a:spAutoFit/>
          </a:bodyPr>
          <a:lstStyle/>
          <a:p>
            <a:r>
              <a:rPr lang="en-US" sz="4400" b="1" dirty="0">
                <a:solidFill>
                  <a:srgbClr val="FF0000"/>
                </a:solidFill>
                <a:highlight>
                  <a:srgbClr val="FFFF00"/>
                </a:highlight>
              </a:rPr>
              <a:t>Rachel </a:t>
            </a:r>
            <a:r>
              <a:rPr lang="en-US" sz="4400" b="1" dirty="0" err="1">
                <a:solidFill>
                  <a:srgbClr val="FF0000"/>
                </a:solidFill>
                <a:highlight>
                  <a:srgbClr val="FFFF00"/>
                </a:highlight>
              </a:rPr>
              <a:t>Ruysch</a:t>
            </a:r>
            <a:endParaRPr lang="en-US" sz="4400" b="1" dirty="0">
              <a:solidFill>
                <a:srgbClr val="FF0000"/>
              </a:solidFill>
              <a:highlight>
                <a:srgbClr val="FFFF00"/>
              </a:highlight>
            </a:endParaRPr>
          </a:p>
        </p:txBody>
      </p:sp>
    </p:spTree>
    <p:extLst>
      <p:ext uri="{BB962C8B-B14F-4D97-AF65-F5344CB8AC3E}">
        <p14:creationId xmlns:p14="http://schemas.microsoft.com/office/powerpoint/2010/main" val="3619508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D548EC-E78C-F647-A222-57EFE4E18A80}"/>
              </a:ext>
            </a:extLst>
          </p:cNvPr>
          <p:cNvSpPr txBox="1"/>
          <p:nvPr/>
        </p:nvSpPr>
        <p:spPr>
          <a:xfrm>
            <a:off x="531628" y="574158"/>
            <a:ext cx="2927789" cy="769441"/>
          </a:xfrm>
          <a:prstGeom prst="rect">
            <a:avLst/>
          </a:prstGeom>
          <a:noFill/>
        </p:spPr>
        <p:txBody>
          <a:bodyPr wrap="none" rtlCol="0">
            <a:spAutoFit/>
          </a:bodyPr>
          <a:lstStyle/>
          <a:p>
            <a:r>
              <a:rPr lang="en-US" sz="4400" b="1" dirty="0">
                <a:solidFill>
                  <a:srgbClr val="FF0000"/>
                </a:solidFill>
                <a:highlight>
                  <a:srgbClr val="FFFF00"/>
                </a:highlight>
              </a:rPr>
              <a:t>Frida </a:t>
            </a:r>
            <a:r>
              <a:rPr lang="en-US" sz="4400" b="1" dirty="0" err="1">
                <a:solidFill>
                  <a:srgbClr val="FF0000"/>
                </a:solidFill>
                <a:highlight>
                  <a:srgbClr val="FFFF00"/>
                </a:highlight>
              </a:rPr>
              <a:t>Khalo</a:t>
            </a:r>
            <a:endParaRPr lang="en-US" sz="4400" b="1" dirty="0">
              <a:solidFill>
                <a:srgbClr val="FF0000"/>
              </a:solidFill>
              <a:highlight>
                <a:srgbClr val="FFFF00"/>
              </a:highlight>
            </a:endParaRPr>
          </a:p>
        </p:txBody>
      </p:sp>
      <p:pic>
        <p:nvPicPr>
          <p:cNvPr id="4" name="Picture 3">
            <a:extLst>
              <a:ext uri="{FF2B5EF4-FFF2-40B4-BE49-F238E27FC236}">
                <a16:creationId xmlns:a16="http://schemas.microsoft.com/office/drawing/2014/main" id="{2704FD71-9429-4F48-8C84-A446E72911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3950" y="19050"/>
            <a:ext cx="5306378" cy="6858000"/>
          </a:xfrm>
          <a:prstGeom prst="rect">
            <a:avLst/>
          </a:prstGeom>
        </p:spPr>
      </p:pic>
      <p:pic>
        <p:nvPicPr>
          <p:cNvPr id="5" name="Picture 4">
            <a:extLst>
              <a:ext uri="{FF2B5EF4-FFF2-40B4-BE49-F238E27FC236}">
                <a16:creationId xmlns:a16="http://schemas.microsoft.com/office/drawing/2014/main" id="{E241FD47-8395-0449-ABB7-7D3EE130E1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43" y="1883292"/>
            <a:ext cx="5959548" cy="4343400"/>
          </a:xfrm>
          <a:prstGeom prst="rect">
            <a:avLst/>
          </a:prstGeom>
        </p:spPr>
      </p:pic>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13EDD680-421A-774E-9135-FD5EF9420EB8}"/>
                  </a:ext>
                </a:extLst>
              </p14:cNvPr>
              <p14:cNvContentPartPr/>
              <p14:nvPr/>
            </p14:nvContentPartPr>
            <p14:xfrm>
              <a:off x="2566890" y="3748080"/>
              <a:ext cx="1563480" cy="1009440"/>
            </p14:xfrm>
          </p:contentPart>
        </mc:Choice>
        <mc:Fallback xmlns="">
          <p:pic>
            <p:nvPicPr>
              <p:cNvPr id="15" name="Ink 14">
                <a:extLst>
                  <a:ext uri="{FF2B5EF4-FFF2-40B4-BE49-F238E27FC236}">
                    <a16:creationId xmlns:a16="http://schemas.microsoft.com/office/drawing/2014/main" id="{13EDD680-421A-774E-9135-FD5EF9420EB8}"/>
                  </a:ext>
                </a:extLst>
              </p:cNvPr>
              <p:cNvPicPr/>
              <p:nvPr/>
            </p:nvPicPr>
            <p:blipFill>
              <a:blip r:embed="rId6"/>
              <a:stretch>
                <a:fillRect/>
              </a:stretch>
            </p:blipFill>
            <p:spPr>
              <a:xfrm>
                <a:off x="2530898" y="3712080"/>
                <a:ext cx="1635104" cy="1081080"/>
              </a:xfrm>
              <a:prstGeom prst="rect">
                <a:avLst/>
              </a:prstGeom>
            </p:spPr>
          </p:pic>
        </mc:Fallback>
      </mc:AlternateContent>
    </p:spTree>
    <p:extLst>
      <p:ext uri="{BB962C8B-B14F-4D97-AF65-F5344CB8AC3E}">
        <p14:creationId xmlns:p14="http://schemas.microsoft.com/office/powerpoint/2010/main" val="128401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248D5F-427F-BB48-91BD-2C69CA769404}"/>
              </a:ext>
            </a:extLst>
          </p:cNvPr>
          <p:cNvPicPr>
            <a:picLocks noChangeAspect="1"/>
          </p:cNvPicPr>
          <p:nvPr/>
        </p:nvPicPr>
        <p:blipFill>
          <a:blip r:embed="rId3"/>
          <a:stretch>
            <a:fillRect/>
          </a:stretch>
        </p:blipFill>
        <p:spPr>
          <a:xfrm>
            <a:off x="1462216" y="0"/>
            <a:ext cx="9267568" cy="6858000"/>
          </a:xfrm>
          <a:prstGeom prst="rect">
            <a:avLst/>
          </a:prstGeom>
        </p:spPr>
      </p:pic>
    </p:spTree>
    <p:extLst>
      <p:ext uri="{BB962C8B-B14F-4D97-AF65-F5344CB8AC3E}">
        <p14:creationId xmlns:p14="http://schemas.microsoft.com/office/powerpoint/2010/main" val="3674451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6">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02A67B1-4702-F941-BA1B-E579EDFE3A55}"/>
              </a:ext>
            </a:extLst>
          </p:cNvPr>
          <p:cNvPicPr>
            <a:picLocks noChangeAspect="1"/>
          </p:cNvPicPr>
          <p:nvPr/>
        </p:nvPicPr>
        <p:blipFill>
          <a:blip r:embed="rId3"/>
          <a:stretch>
            <a:fillRect/>
          </a:stretch>
        </p:blipFill>
        <p:spPr>
          <a:xfrm>
            <a:off x="2143126" y="-120"/>
            <a:ext cx="7915274" cy="6866501"/>
          </a:xfrm>
          <a:prstGeom prst="rect">
            <a:avLst/>
          </a:prstGeom>
        </p:spPr>
      </p:pic>
    </p:spTree>
    <p:extLst>
      <p:ext uri="{BB962C8B-B14F-4D97-AF65-F5344CB8AC3E}">
        <p14:creationId xmlns:p14="http://schemas.microsoft.com/office/powerpoint/2010/main" val="89641775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F2851DC-D40F-4C49-AB7A-30EBFBDF6DC4}"/>
              </a:ext>
            </a:extLst>
          </p:cNvPr>
          <p:cNvPicPr>
            <a:picLocks noChangeAspect="1"/>
          </p:cNvPicPr>
          <p:nvPr/>
        </p:nvPicPr>
        <p:blipFill>
          <a:blip r:embed="rId2"/>
          <a:stretch>
            <a:fillRect/>
          </a:stretch>
        </p:blipFill>
        <p:spPr>
          <a:xfrm>
            <a:off x="1114425" y="221420"/>
            <a:ext cx="9786938" cy="6532781"/>
          </a:xfrm>
          <a:prstGeom prst="rect">
            <a:avLst/>
          </a:prstGeom>
        </p:spPr>
      </p:pic>
      <p:sp>
        <p:nvSpPr>
          <p:cNvPr id="3" name="TextBox 2">
            <a:extLst>
              <a:ext uri="{FF2B5EF4-FFF2-40B4-BE49-F238E27FC236}">
                <a16:creationId xmlns:a16="http://schemas.microsoft.com/office/drawing/2014/main" id="{BC786E7E-E8E5-7549-8975-55CBB417BC3C}"/>
              </a:ext>
            </a:extLst>
          </p:cNvPr>
          <p:cNvSpPr txBox="1"/>
          <p:nvPr/>
        </p:nvSpPr>
        <p:spPr>
          <a:xfrm>
            <a:off x="1818322" y="1254642"/>
            <a:ext cx="8555355" cy="769441"/>
          </a:xfrm>
          <a:prstGeom prst="rect">
            <a:avLst/>
          </a:prstGeom>
          <a:noFill/>
        </p:spPr>
        <p:txBody>
          <a:bodyPr wrap="none" rtlCol="0">
            <a:spAutoFit/>
          </a:bodyPr>
          <a:lstStyle/>
          <a:p>
            <a:r>
              <a:rPr lang="en-US" sz="4400" b="1" dirty="0">
                <a:solidFill>
                  <a:srgbClr val="FF0000"/>
                </a:solidFill>
                <a:highlight>
                  <a:srgbClr val="FFFF00"/>
                </a:highlight>
              </a:rPr>
              <a:t>How do we make a modern vanitas??</a:t>
            </a:r>
          </a:p>
        </p:txBody>
      </p:sp>
    </p:spTree>
    <p:extLst>
      <p:ext uri="{BB962C8B-B14F-4D97-AF65-F5344CB8AC3E}">
        <p14:creationId xmlns:p14="http://schemas.microsoft.com/office/powerpoint/2010/main" val="321689694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1">
                <a:tint val="95000"/>
              </a:schemeClr>
              <a:schemeClr val="bg1">
                <a:shade val="92000"/>
                <a:satMod val="115000"/>
              </a:schemeClr>
            </a:duotone>
            <a:extLst>
              <a:ext uri="{28A0092B-C50C-407E-A947-70E740481C1C}">
                <a14:useLocalDpi xmlns:a14="http://schemas.microsoft.com/office/drawing/2010/main"/>
              </a:ext>
            </a:extLst>
          </a:blip>
          <a:tile tx="0" ty="0" sx="60000" sy="60000" flip="none" algn="tl"/>
        </a:blipFill>
        <a:effectLst/>
      </p:bgPr>
    </p:bg>
    <p:spTree>
      <p:nvGrpSpPr>
        <p:cNvPr id="1" name=""/>
        <p:cNvGrpSpPr/>
        <p:nvPr/>
      </p:nvGrpSpPr>
      <p:grpSpPr>
        <a:xfrm>
          <a:off x="0" y="0"/>
          <a:ext cx="0" cy="0"/>
          <a:chOff x="0" y="0"/>
          <a:chExt cx="0" cy="0"/>
        </a:xfrm>
      </p:grpSpPr>
      <p:sp useBgFill="1">
        <p:nvSpPr>
          <p:cNvPr id="10" name="Rectangle 6">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AE40DA-1F5A-4A1A-89CA-2BC620DCD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p>
        </p:txBody>
      </p:sp>
      <p:pic>
        <p:nvPicPr>
          <p:cNvPr id="2" name="Picture 1">
            <a:extLst>
              <a:ext uri="{FF2B5EF4-FFF2-40B4-BE49-F238E27FC236}">
                <a16:creationId xmlns:a16="http://schemas.microsoft.com/office/drawing/2014/main" id="{0ED16790-3337-4443-9644-E5EAC7AA14EB}"/>
              </a:ext>
            </a:extLst>
          </p:cNvPr>
          <p:cNvPicPr>
            <a:picLocks noChangeAspect="1"/>
          </p:cNvPicPr>
          <p:nvPr/>
        </p:nvPicPr>
        <p:blipFill>
          <a:blip r:embed="rId4"/>
          <a:stretch>
            <a:fillRect/>
          </a:stretch>
        </p:blipFill>
        <p:spPr>
          <a:xfrm>
            <a:off x="1539190" y="81748"/>
            <a:ext cx="9004986" cy="6776252"/>
          </a:xfrm>
          <a:prstGeom prst="rect">
            <a:avLst/>
          </a:prstGeom>
        </p:spPr>
      </p:pic>
    </p:spTree>
    <p:extLst>
      <p:ext uri="{BB962C8B-B14F-4D97-AF65-F5344CB8AC3E}">
        <p14:creationId xmlns:p14="http://schemas.microsoft.com/office/powerpoint/2010/main" val="377397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9C08F7-5C9F-4B0E-B456-7D65B3614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A20402-A188-264E-A9EC-A88177855D8F}"/>
              </a:ext>
            </a:extLst>
          </p:cNvPr>
          <p:cNvPicPr>
            <a:picLocks noChangeAspect="1"/>
          </p:cNvPicPr>
          <p:nvPr/>
        </p:nvPicPr>
        <p:blipFill>
          <a:blip r:embed="rId3"/>
          <a:stretch>
            <a:fillRect/>
          </a:stretch>
        </p:blipFill>
        <p:spPr>
          <a:xfrm>
            <a:off x="0" y="-3177480"/>
            <a:ext cx="6698682" cy="10035480"/>
          </a:xfrm>
          <a:prstGeom prst="rect">
            <a:avLst/>
          </a:prstGeom>
        </p:spPr>
      </p:pic>
      <p:pic>
        <p:nvPicPr>
          <p:cNvPr id="3" name="Picture 2">
            <a:extLst>
              <a:ext uri="{FF2B5EF4-FFF2-40B4-BE49-F238E27FC236}">
                <a16:creationId xmlns:a16="http://schemas.microsoft.com/office/drawing/2014/main" id="{7900F3BE-A475-6B4A-B993-2B6C0EB3D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5756" y="17765"/>
            <a:ext cx="4959169" cy="6840235"/>
          </a:xfrm>
          <a:prstGeom prst="rect">
            <a:avLst/>
          </a:prstGeom>
        </p:spPr>
      </p:pic>
    </p:spTree>
    <p:extLst>
      <p:ext uri="{BB962C8B-B14F-4D97-AF65-F5344CB8AC3E}">
        <p14:creationId xmlns:p14="http://schemas.microsoft.com/office/powerpoint/2010/main" val="417745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617F55B-E1A4-4B42-B753-D50415BC40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5319" y="803063"/>
            <a:ext cx="6289669" cy="5251874"/>
          </a:xfrm>
          <a:prstGeom prst="rect">
            <a:avLst/>
          </a:prstGeom>
        </p:spPr>
      </p:pic>
      <p:pic>
        <p:nvPicPr>
          <p:cNvPr id="10" name="Picture 9">
            <a:extLst>
              <a:ext uri="{FF2B5EF4-FFF2-40B4-BE49-F238E27FC236}">
                <a16:creationId xmlns:a16="http://schemas.microsoft.com/office/drawing/2014/main" id="{E76BD4B1-E78E-984A-9715-08BC539E5D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5375" y="3386163"/>
            <a:ext cx="5462771" cy="3072809"/>
          </a:xfrm>
          <a:prstGeom prst="rect">
            <a:avLst/>
          </a:prstGeom>
        </p:spPr>
      </p:pic>
      <p:sp>
        <p:nvSpPr>
          <p:cNvPr id="4" name="Rectangle 3">
            <a:extLst>
              <a:ext uri="{FF2B5EF4-FFF2-40B4-BE49-F238E27FC236}">
                <a16:creationId xmlns:a16="http://schemas.microsoft.com/office/drawing/2014/main" id="{9DCE04B0-8BC8-FC43-B405-ACE9D9711C0D}"/>
              </a:ext>
            </a:extLst>
          </p:cNvPr>
          <p:cNvSpPr/>
          <p:nvPr/>
        </p:nvSpPr>
        <p:spPr>
          <a:xfrm>
            <a:off x="640080" y="722031"/>
            <a:ext cx="4663440" cy="2554545"/>
          </a:xfrm>
          <a:prstGeom prst="rect">
            <a:avLst/>
          </a:prstGeom>
        </p:spPr>
        <p:txBody>
          <a:bodyPr wrap="square">
            <a:spAutoFit/>
          </a:bodyPr>
          <a:lstStyle/>
          <a:p>
            <a:r>
              <a:rPr lang="en-US" sz="4000" b="1" dirty="0"/>
              <a:t>I can label the symbolic meaning of the items used in the thumbnail sketch</a:t>
            </a:r>
          </a:p>
        </p:txBody>
      </p:sp>
    </p:spTree>
    <p:extLst>
      <p:ext uri="{BB962C8B-B14F-4D97-AF65-F5344CB8AC3E}">
        <p14:creationId xmlns:p14="http://schemas.microsoft.com/office/powerpoint/2010/main" val="2884811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017B-1FCA-4649-9AA5-9BD524D204A9}"/>
              </a:ext>
            </a:extLst>
          </p:cNvPr>
          <p:cNvSpPr>
            <a:spLocks noGrp="1"/>
          </p:cNvSpPr>
          <p:nvPr>
            <p:ph type="title"/>
          </p:nvPr>
        </p:nvSpPr>
        <p:spPr>
          <a:xfrm>
            <a:off x="361950" y="152400"/>
            <a:ext cx="11468100" cy="1371600"/>
          </a:xfrm>
        </p:spPr>
        <p:txBody>
          <a:bodyPr>
            <a:normAutofit/>
          </a:bodyPr>
          <a:lstStyle/>
          <a:p>
            <a:pPr algn="ctr"/>
            <a:r>
              <a:rPr lang="en-US" dirty="0"/>
              <a:t>Ephemeral Art Assignment- 2D Media- Painting</a:t>
            </a:r>
          </a:p>
        </p:txBody>
      </p:sp>
      <p:sp>
        <p:nvSpPr>
          <p:cNvPr id="4" name="Content Placeholder 3">
            <a:extLst>
              <a:ext uri="{FF2B5EF4-FFF2-40B4-BE49-F238E27FC236}">
                <a16:creationId xmlns:a16="http://schemas.microsoft.com/office/drawing/2014/main" id="{3BCDD2F4-9125-0740-A5AE-162C21386058}"/>
              </a:ext>
            </a:extLst>
          </p:cNvPr>
          <p:cNvSpPr>
            <a:spLocks noGrp="1"/>
          </p:cNvSpPr>
          <p:nvPr>
            <p:ph sz="half" idx="2"/>
          </p:nvPr>
        </p:nvSpPr>
        <p:spPr>
          <a:xfrm>
            <a:off x="718457" y="1524000"/>
            <a:ext cx="10406743" cy="4720046"/>
          </a:xfrm>
        </p:spPr>
        <p:txBody>
          <a:bodyPr>
            <a:normAutofit lnSpcReduction="10000"/>
          </a:bodyPr>
          <a:lstStyle/>
          <a:p>
            <a:pPr lvl="0"/>
            <a:r>
              <a:rPr lang="en-US" dirty="0"/>
              <a:t>Write/plan in SB- what objects can you paint that relate to vanitas? These can be real objects and imaginative, objects that you can get a hold of and objects that you can’t.</a:t>
            </a:r>
          </a:p>
          <a:p>
            <a:pPr lvl="0"/>
            <a:r>
              <a:rPr lang="en-US" dirty="0"/>
              <a:t>Take four photographs of a still life you have created using Vanitas themed objects (4 objects min)</a:t>
            </a:r>
          </a:p>
          <a:p>
            <a:pPr lvl="0"/>
            <a:r>
              <a:rPr lang="en-US" dirty="0"/>
              <a:t>Place the four photos into one PowerPoint slide so the images become small thumbnails</a:t>
            </a:r>
          </a:p>
          <a:p>
            <a:pPr lvl="0"/>
            <a:r>
              <a:rPr lang="en-US" dirty="0"/>
              <a:t>Email the PP to </a:t>
            </a:r>
            <a:r>
              <a:rPr lang="en-US" u="sng" dirty="0">
                <a:hlinkClick r:id="rId2"/>
              </a:rPr>
              <a:t>lesta.campbell@nkcschools.org</a:t>
            </a:r>
            <a:r>
              <a:rPr lang="en-US" dirty="0"/>
              <a:t>. In the subject put </a:t>
            </a:r>
            <a:r>
              <a:rPr lang="en-US" b="1" dirty="0"/>
              <a:t>color print for Mrs. </a:t>
            </a:r>
            <a:r>
              <a:rPr lang="en-US" b="1" dirty="0" err="1"/>
              <a:t>Sulzen</a:t>
            </a:r>
            <a:r>
              <a:rPr lang="en-US" b="1" dirty="0"/>
              <a:t> please</a:t>
            </a:r>
            <a:endParaRPr lang="en-US" dirty="0"/>
          </a:p>
          <a:p>
            <a:pPr lvl="0"/>
            <a:r>
              <a:rPr lang="en-US" dirty="0"/>
              <a:t>Cut out all four of your thumbnail photos and glue them into your SB.</a:t>
            </a:r>
          </a:p>
          <a:p>
            <a:pPr lvl="0"/>
            <a:r>
              <a:rPr lang="en-US" dirty="0"/>
              <a:t>Class gallery walk and voting on successful compositions</a:t>
            </a:r>
          </a:p>
          <a:p>
            <a:pPr lvl="0"/>
            <a:r>
              <a:rPr lang="en-US" dirty="0"/>
              <a:t>LABEL on your most successful photo what the objects mean.</a:t>
            </a:r>
          </a:p>
          <a:p>
            <a:pPr lvl="0"/>
            <a:r>
              <a:rPr lang="en-US" dirty="0"/>
              <a:t>Redraw the photo in your SB, same size. </a:t>
            </a:r>
            <a:r>
              <a:rPr lang="en-US" i="1" dirty="0"/>
              <a:t>Will you add anything imaginative into the image, like Frida Kahlo?</a:t>
            </a:r>
            <a:endParaRPr lang="en-US" dirty="0"/>
          </a:p>
          <a:p>
            <a:pPr lvl="0"/>
            <a:r>
              <a:rPr lang="en-US" dirty="0"/>
              <a:t>Color in the thumbnail using Prismacolor pencils, not using black, mixing/laying colors</a:t>
            </a:r>
          </a:p>
          <a:p>
            <a:pPr lvl="0"/>
            <a:r>
              <a:rPr lang="en-US" dirty="0"/>
              <a:t>LABEL on your drawing what different colors you layered to get the new color</a:t>
            </a:r>
          </a:p>
          <a:p>
            <a:pPr lvl="0"/>
            <a:r>
              <a:rPr lang="en-US" dirty="0"/>
              <a:t>Paint the drawn thumbnail onto Bristol paper (canvas board for 2</a:t>
            </a:r>
            <a:r>
              <a:rPr lang="en-US" baseline="30000" dirty="0"/>
              <a:t>nd</a:t>
            </a:r>
            <a:r>
              <a:rPr lang="en-US" dirty="0"/>
              <a:t> &amp; 3</a:t>
            </a:r>
            <a:r>
              <a:rPr lang="en-US" baseline="30000" dirty="0"/>
              <a:t>rd</a:t>
            </a:r>
            <a:r>
              <a:rPr lang="en-US" dirty="0"/>
              <a:t> year students)</a:t>
            </a:r>
          </a:p>
        </p:txBody>
      </p:sp>
    </p:spTree>
    <p:extLst>
      <p:ext uri="{BB962C8B-B14F-4D97-AF65-F5344CB8AC3E}">
        <p14:creationId xmlns:p14="http://schemas.microsoft.com/office/powerpoint/2010/main" val="147039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a:extLst>
              <a:ext uri="{FF2B5EF4-FFF2-40B4-BE49-F238E27FC236}">
                <a16:creationId xmlns:a16="http://schemas.microsoft.com/office/drawing/2014/main" id="{B6C171C8-118D-FD46-A6F0-723ACBD848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3486" y="643467"/>
            <a:ext cx="5585028"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
        <p:nvSpPr>
          <p:cNvPr id="3" name="Rectangle 2">
            <a:extLst>
              <a:ext uri="{FF2B5EF4-FFF2-40B4-BE49-F238E27FC236}">
                <a16:creationId xmlns:a16="http://schemas.microsoft.com/office/drawing/2014/main" id="{A7DF0778-94F7-F046-84E3-6C73357C81EF}"/>
              </a:ext>
            </a:extLst>
          </p:cNvPr>
          <p:cNvSpPr/>
          <p:nvPr/>
        </p:nvSpPr>
        <p:spPr>
          <a:xfrm>
            <a:off x="371856" y="374904"/>
            <a:ext cx="4130811" cy="707886"/>
          </a:xfrm>
          <a:prstGeom prst="rect">
            <a:avLst/>
          </a:prstGeom>
        </p:spPr>
        <p:txBody>
          <a:bodyPr wrap="none">
            <a:spAutoFit/>
          </a:bodyPr>
          <a:lstStyle/>
          <a:p>
            <a:r>
              <a:rPr lang="en-US" sz="4000" dirty="0">
                <a:solidFill>
                  <a:srgbClr val="FF0000"/>
                </a:solidFill>
                <a:highlight>
                  <a:srgbClr val="FFFF00"/>
                </a:highlight>
              </a:rPr>
              <a:t>Andy Goldsworthy </a:t>
            </a:r>
          </a:p>
        </p:txBody>
      </p:sp>
    </p:spTree>
    <p:extLst>
      <p:ext uri="{BB962C8B-B14F-4D97-AF65-F5344CB8AC3E}">
        <p14:creationId xmlns:p14="http://schemas.microsoft.com/office/powerpoint/2010/main" val="3601831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017B-1FCA-4649-9AA5-9BD524D204A9}"/>
              </a:ext>
            </a:extLst>
          </p:cNvPr>
          <p:cNvSpPr>
            <a:spLocks noGrp="1"/>
          </p:cNvSpPr>
          <p:nvPr>
            <p:ph type="title"/>
          </p:nvPr>
        </p:nvSpPr>
        <p:spPr>
          <a:xfrm>
            <a:off x="361950" y="431074"/>
            <a:ext cx="11410950" cy="1371600"/>
          </a:xfrm>
        </p:spPr>
        <p:txBody>
          <a:bodyPr>
            <a:normAutofit fontScale="90000"/>
          </a:bodyPr>
          <a:lstStyle/>
          <a:p>
            <a:r>
              <a:rPr lang="en-US" dirty="0"/>
              <a:t>Ephemeral Art Assignment- AP Studio Art- Photos &amp; SB</a:t>
            </a:r>
          </a:p>
        </p:txBody>
      </p:sp>
      <p:sp>
        <p:nvSpPr>
          <p:cNvPr id="4" name="Content Placeholder 3">
            <a:extLst>
              <a:ext uri="{FF2B5EF4-FFF2-40B4-BE49-F238E27FC236}">
                <a16:creationId xmlns:a16="http://schemas.microsoft.com/office/drawing/2014/main" id="{3BCDD2F4-9125-0740-A5AE-162C21386058}"/>
              </a:ext>
            </a:extLst>
          </p:cNvPr>
          <p:cNvSpPr>
            <a:spLocks noGrp="1"/>
          </p:cNvSpPr>
          <p:nvPr>
            <p:ph sz="half" idx="2"/>
          </p:nvPr>
        </p:nvSpPr>
        <p:spPr>
          <a:xfrm>
            <a:off x="718457" y="1802674"/>
            <a:ext cx="10406743" cy="4441372"/>
          </a:xfrm>
        </p:spPr>
        <p:txBody>
          <a:bodyPr>
            <a:normAutofit/>
          </a:bodyPr>
          <a:lstStyle/>
          <a:p>
            <a:pPr marL="342900" indent="-342900">
              <a:buFont typeface="+mj-lt"/>
              <a:buAutoNum type="arabicPeriod"/>
            </a:pPr>
            <a:r>
              <a:rPr lang="en-US" b="1" dirty="0"/>
              <a:t>Photographic Documentation: Turn in 6 different photographs documenting the artistic process</a:t>
            </a:r>
          </a:p>
          <a:p>
            <a:pPr marL="617220" lvl="1" indent="-342900">
              <a:buFont typeface="+mj-lt"/>
              <a:buAutoNum type="arabicPeriod"/>
            </a:pPr>
            <a:r>
              <a:rPr lang="en-US" dirty="0"/>
              <a:t> In process (collecting, sorting, sketching, etc.)- 2 photos</a:t>
            </a:r>
          </a:p>
          <a:p>
            <a:pPr marL="617220" lvl="1" indent="-342900">
              <a:buFont typeface="+mj-lt"/>
              <a:buAutoNum type="arabicPeriod"/>
            </a:pPr>
            <a:r>
              <a:rPr lang="en-US" dirty="0"/>
              <a:t>Finished piece in the environment- 2 photos</a:t>
            </a:r>
          </a:p>
          <a:p>
            <a:pPr marL="617220" lvl="1" indent="-342900">
              <a:buFont typeface="+mj-lt"/>
              <a:buAutoNum type="arabicPeriod"/>
            </a:pPr>
            <a:r>
              <a:rPr lang="en-US" dirty="0"/>
              <a:t>Over Time- 2 photos</a:t>
            </a:r>
          </a:p>
          <a:p>
            <a:pPr marL="342900" indent="-342900">
              <a:buFont typeface="+mj-lt"/>
              <a:buAutoNum type="arabicPeriod"/>
            </a:pPr>
            <a:r>
              <a:rPr lang="en-US" b="1" dirty="0"/>
              <a:t>Sketchbook Process Page is also due with this assignment</a:t>
            </a:r>
          </a:p>
          <a:p>
            <a:pPr marL="617220" lvl="1" indent="-342900">
              <a:buFont typeface="+mj-lt"/>
              <a:buAutoNum type="arabicPeriod"/>
            </a:pPr>
            <a:r>
              <a:rPr lang="en-US" dirty="0"/>
              <a:t>Artist notes and photos of either Andy Goldsworthy or Ana Mendieta</a:t>
            </a:r>
          </a:p>
          <a:p>
            <a:pPr marL="617220" lvl="1" indent="-342900">
              <a:buFont typeface="+mj-lt"/>
              <a:buAutoNum type="arabicPeriod"/>
            </a:pPr>
            <a:r>
              <a:rPr lang="en-US" dirty="0"/>
              <a:t>Details of the assignment</a:t>
            </a:r>
          </a:p>
          <a:p>
            <a:pPr marL="617220" lvl="1" indent="-342900">
              <a:buFont typeface="+mj-lt"/>
              <a:buAutoNum type="arabicPeriod"/>
            </a:pPr>
            <a:r>
              <a:rPr lang="en-US" dirty="0"/>
              <a:t>Drawn sketch of one of your finished photos</a:t>
            </a:r>
          </a:p>
          <a:p>
            <a:pPr marL="617220" lvl="1" indent="-342900">
              <a:buFont typeface="+mj-lt"/>
              <a:buAutoNum type="arabicPeriod"/>
            </a:pPr>
            <a:r>
              <a:rPr lang="en-US" u="sng" dirty="0"/>
              <a:t>Reflections on these questions</a:t>
            </a:r>
          </a:p>
          <a:p>
            <a:pPr marL="891540" lvl="2" indent="-342900">
              <a:buFont typeface="+mj-lt"/>
              <a:buAutoNum type="arabicPeriod"/>
            </a:pPr>
            <a:r>
              <a:rPr lang="en-US" dirty="0"/>
              <a:t>What elements of art does your final photo best relate to?</a:t>
            </a:r>
          </a:p>
          <a:p>
            <a:pPr marL="891540" lvl="2" indent="-342900">
              <a:buFont typeface="+mj-lt"/>
              <a:buAutoNum type="arabicPeriod"/>
            </a:pPr>
            <a:r>
              <a:rPr lang="en-US" dirty="0"/>
              <a:t>Would you consider this process art or performance art- why?</a:t>
            </a:r>
          </a:p>
          <a:p>
            <a:pPr marL="891540" lvl="2" indent="-342900">
              <a:buFont typeface="+mj-lt"/>
              <a:buAutoNum type="arabicPeriod"/>
            </a:pPr>
            <a:r>
              <a:rPr lang="en-US" dirty="0"/>
              <a:t>If this was making a comment about an issue today- what is it saying?</a:t>
            </a:r>
          </a:p>
          <a:p>
            <a:pPr marL="617220" lvl="1" indent="-342900">
              <a:buFont typeface="+mj-lt"/>
              <a:buAutoNum type="arabicPeriod"/>
            </a:pPr>
            <a:endParaRPr lang="en-US" dirty="0"/>
          </a:p>
          <a:p>
            <a:pPr marL="274320" lvl="1" indent="0">
              <a:buNone/>
            </a:pPr>
            <a:r>
              <a:rPr lang="en-US" dirty="0"/>
              <a:t>DUE DATE: November 6th</a:t>
            </a:r>
          </a:p>
        </p:txBody>
      </p:sp>
    </p:spTree>
    <p:extLst>
      <p:ext uri="{BB962C8B-B14F-4D97-AF65-F5344CB8AC3E}">
        <p14:creationId xmlns:p14="http://schemas.microsoft.com/office/powerpoint/2010/main" val="221318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a:extLst>
              <a:ext uri="{FF2B5EF4-FFF2-40B4-BE49-F238E27FC236}">
                <a16:creationId xmlns:a16="http://schemas.microsoft.com/office/drawing/2014/main" id="{6E076AFE-2911-3244-978E-03CA9C20FC86}"/>
              </a:ext>
            </a:extLst>
          </p:cNvPr>
          <p:cNvPicPr>
            <a:picLocks noChangeAspect="1"/>
          </p:cNvPicPr>
          <p:nvPr/>
        </p:nvPicPr>
        <p:blipFill>
          <a:blip r:embed="rId3"/>
          <a:stretch>
            <a:fillRect/>
          </a:stretch>
        </p:blipFill>
        <p:spPr>
          <a:xfrm>
            <a:off x="3554201" y="643467"/>
            <a:ext cx="5083597"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3609143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a:extLst>
              <a:ext uri="{FF2B5EF4-FFF2-40B4-BE49-F238E27FC236}">
                <a16:creationId xmlns:a16="http://schemas.microsoft.com/office/drawing/2014/main" id="{2667A412-E24B-DE43-99AB-65C3DB4DBD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0997" y="643467"/>
            <a:ext cx="5390006"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384210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77408D-96F8-EC44-8D7D-C09B4FF6DA59}"/>
              </a:ext>
            </a:extLst>
          </p:cNvPr>
          <p:cNvPicPr>
            <a:picLocks noChangeAspect="1"/>
          </p:cNvPicPr>
          <p:nvPr/>
        </p:nvPicPr>
        <p:blipFill rotWithShape="1">
          <a:blip r:embed="rId2" cstate="email">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38416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a:extLst>
              <a:ext uri="{FF2B5EF4-FFF2-40B4-BE49-F238E27FC236}">
                <a16:creationId xmlns:a16="http://schemas.microsoft.com/office/drawing/2014/main" id="{AF565E05-18CF-934D-AD9C-FC4DC7D820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16820" y="643467"/>
            <a:ext cx="5958359"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2065389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3" name="Picture 2">
            <a:extLst>
              <a:ext uri="{FF2B5EF4-FFF2-40B4-BE49-F238E27FC236}">
                <a16:creationId xmlns:a16="http://schemas.microsoft.com/office/drawing/2014/main" id="{AA7A0661-D202-E446-9502-9BF84E8FF5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2225" y="643467"/>
            <a:ext cx="4707550" cy="5571066"/>
          </a:xfrm>
          <a:prstGeom prst="rect">
            <a:avLst/>
          </a:prstGeom>
        </p:spPr>
      </p:pic>
      <p:sp>
        <p:nvSpPr>
          <p:cNvPr id="17" name="Rectangle 16">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340390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2" name="Picture 1">
            <a:extLst>
              <a:ext uri="{FF2B5EF4-FFF2-40B4-BE49-F238E27FC236}">
                <a16:creationId xmlns:a16="http://schemas.microsoft.com/office/drawing/2014/main" id="{1A9A039F-41DD-FE4D-8217-6ACF571A38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2917" y="643467"/>
            <a:ext cx="8346166" cy="5571066"/>
          </a:xfrm>
          <a:prstGeom prst="rect">
            <a:avLst/>
          </a:prstGeom>
        </p:spPr>
      </p:pic>
      <p:sp>
        <p:nvSpPr>
          <p:cNvPr id="11" name="Rectangle 10">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12498206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373A21"/>
      </a:dk2>
      <a:lt2>
        <a:srgbClr val="E8E2E6"/>
      </a:lt2>
      <a:accent1>
        <a:srgbClr val="47B570"/>
      </a:accent1>
      <a:accent2>
        <a:srgbClr val="40B13B"/>
      </a:accent2>
      <a:accent3>
        <a:srgbClr val="75AF45"/>
      </a:accent3>
      <a:accent4>
        <a:srgbClr val="9BA938"/>
      </a:accent4>
      <a:accent5>
        <a:srgbClr val="BE9C4B"/>
      </a:accent5>
      <a:accent6>
        <a:srgbClr val="B15D3B"/>
      </a:accent6>
      <a:hlink>
        <a:srgbClr val="8E822F"/>
      </a:hlink>
      <a:folHlink>
        <a:srgbClr val="828282"/>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1190</Words>
  <Application>Microsoft Macintosh PowerPoint</Application>
  <PresentationFormat>Widescreen</PresentationFormat>
  <Paragraphs>158</Paragraphs>
  <Slides>30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Garamond</vt:lpstr>
      <vt:lpstr>Goudy Old Style</vt:lpstr>
      <vt:lpstr>SavonVTI</vt:lpstr>
      <vt:lpstr>EPHEMERAL ART</vt:lpstr>
      <vt:lpstr>What does ephemeral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Ephemeral Art Assignment- 2D Media- Painting</vt:lpstr>
      <vt:lpstr>Ephemeral Art Assignment- AP Studio Art- Photos &amp; SB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EPHEMERAL ART</dc:title>
  <dc:creator>Heather Sulzen</dc:creator>
  <cp:lastModifiedBy>Heather Sulzen</cp:lastModifiedBy>
  <cp:revision>7</cp:revision>
  <cp:lastPrinted>2019-10-22T02:41:21Z</cp:lastPrinted>
  <dcterms:created xsi:type="dcterms:W3CDTF">2019-10-11T19:23:45Z</dcterms:created>
  <dcterms:modified xsi:type="dcterms:W3CDTF">2019-10-22T02:41:29Z</dcterms:modified>
</cp:coreProperties>
</file>