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9"/>
  </p:handoutMasterIdLst>
  <p:sldIdLst>
    <p:sldId id="257" r:id="rId2"/>
    <p:sldId id="261" r:id="rId3"/>
    <p:sldId id="262" r:id="rId4"/>
    <p:sldId id="258" r:id="rId5"/>
    <p:sldId id="265" r:id="rId6"/>
    <p:sldId id="266" r:id="rId7"/>
    <p:sldId id="267" r:id="rId8"/>
    <p:sldId id="268" r:id="rId9"/>
    <p:sldId id="270" r:id="rId10"/>
    <p:sldId id="271" r:id="rId11"/>
    <p:sldId id="272" r:id="rId12"/>
    <p:sldId id="273" r:id="rId13"/>
    <p:sldId id="274" r:id="rId14"/>
    <p:sldId id="276" r:id="rId15"/>
    <p:sldId id="279" r:id="rId16"/>
    <p:sldId id="278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1528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CE3DF-5B86-4E40-9B89-DF7CA741F0DE}" type="datetimeFigureOut">
              <a:rPr lang="en-US" smtClean="0"/>
              <a:t>2/11/15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D28DC-159E-3F48-908D-5544690A3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38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4" Type="http://schemas.openxmlformats.org/officeDocument/2006/relationships/image" Target="../media/image23.jpeg"/><Relationship Id="rId5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2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Highlight"/>
                <a:cs typeface="Highlight"/>
              </a:rPr>
              <a:t>Dissected Forms</a:t>
            </a:r>
            <a:endParaRPr lang="en-US" dirty="0">
              <a:latin typeface="Highlight"/>
              <a:cs typeface="High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55813d44fcf5ec281bb3937f52967b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63" y="1271498"/>
            <a:ext cx="7730727" cy="52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19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104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1" t="7897" r="30392" b="11381"/>
          <a:stretch/>
        </p:blipFill>
        <p:spPr>
          <a:xfrm>
            <a:off x="179294" y="179295"/>
            <a:ext cx="2895364" cy="2719294"/>
          </a:xfrm>
          <a:prstGeom prst="rect">
            <a:avLst/>
          </a:prstGeom>
        </p:spPr>
      </p:pic>
      <p:pic>
        <p:nvPicPr>
          <p:cNvPr id="3" name="Picture 2" descr="IMAG104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10221" r="23530" b="9930"/>
          <a:stretch/>
        </p:blipFill>
        <p:spPr>
          <a:xfrm>
            <a:off x="3197413" y="209177"/>
            <a:ext cx="2964329" cy="2629647"/>
          </a:xfrm>
          <a:prstGeom prst="rect">
            <a:avLst/>
          </a:prstGeom>
        </p:spPr>
      </p:pic>
      <p:pic>
        <p:nvPicPr>
          <p:cNvPr id="4" name="Picture 3" descr="IMAG105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 t="19934" r="10705" b="33006"/>
          <a:stretch/>
        </p:blipFill>
        <p:spPr>
          <a:xfrm rot="5400000">
            <a:off x="6347691" y="119087"/>
            <a:ext cx="2599766" cy="2779945"/>
          </a:xfrm>
          <a:prstGeom prst="rect">
            <a:avLst/>
          </a:prstGeom>
        </p:spPr>
      </p:pic>
      <p:pic>
        <p:nvPicPr>
          <p:cNvPr id="5" name="Picture 4" descr="IMAG105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2" t="4936" r="19771" b="11149"/>
          <a:stretch/>
        </p:blipFill>
        <p:spPr>
          <a:xfrm rot="10800000">
            <a:off x="612588" y="3167528"/>
            <a:ext cx="3657072" cy="3272118"/>
          </a:xfrm>
          <a:prstGeom prst="rect">
            <a:avLst/>
          </a:prstGeom>
        </p:spPr>
      </p:pic>
      <p:pic>
        <p:nvPicPr>
          <p:cNvPr id="7" name="Picture 6" descr="IMAG1053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21350" r="3929" b="28758"/>
          <a:stretch/>
        </p:blipFill>
        <p:spPr>
          <a:xfrm rot="5400000">
            <a:off x="4563035" y="3376704"/>
            <a:ext cx="3197413" cy="34215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93819" y="2624914"/>
            <a:ext cx="36501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Highlight"/>
                <a:cs typeface="Highlight"/>
              </a:rPr>
              <a:t>Slicing</a:t>
            </a:r>
            <a:endParaRPr lang="en-US" sz="6000" dirty="0">
              <a:latin typeface="Highlight"/>
              <a:cs typeface="High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018517"/>
            <a:ext cx="1972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Draw “cross-contour” lines throughout your shape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244637"/>
            <a:ext cx="1972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Give every other line a cylinder/ring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25682" y="5145157"/>
            <a:ext cx="1972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Erase lines that shouldn’t be there!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985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3412"/>
            <a:ext cx="8229600" cy="5722751"/>
          </a:xfrm>
        </p:spPr>
        <p:txBody>
          <a:bodyPr/>
          <a:lstStyle/>
          <a:p>
            <a:r>
              <a:rPr lang="en-US" u="sng" dirty="0" smtClean="0"/>
              <a:t>I can “dissect” my forms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8941" y="1001058"/>
            <a:ext cx="39594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 to “cut” holes out of your forms.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Draw the shape that you want to “cut out” on a side of your form (can be the front, left or right side)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76826" y="747058"/>
            <a:ext cx="2800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Highlight"/>
                <a:cs typeface="Highlight"/>
              </a:rPr>
              <a:t>Holes</a:t>
            </a:r>
            <a:endParaRPr lang="en-US" sz="6000" dirty="0">
              <a:latin typeface="Highlight"/>
              <a:cs typeface="Highlight"/>
            </a:endParaRPr>
          </a:p>
        </p:txBody>
      </p:sp>
      <p:pic>
        <p:nvPicPr>
          <p:cNvPr id="2" name="Picture 1" descr="IMAG1028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27" t="4704" r="26143" b="6735"/>
          <a:stretch/>
        </p:blipFill>
        <p:spPr>
          <a:xfrm>
            <a:off x="4228352" y="2012773"/>
            <a:ext cx="4437530" cy="455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17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3412"/>
            <a:ext cx="8229600" cy="5722751"/>
          </a:xfrm>
        </p:spPr>
        <p:txBody>
          <a:bodyPr/>
          <a:lstStyle/>
          <a:p>
            <a:r>
              <a:rPr lang="en-US" u="sng" dirty="0" smtClean="0"/>
              <a:t>I can “dissect” my forms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8941" y="1001058"/>
            <a:ext cx="39594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 to “cut” holes out of your forms.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Draw the shape that you want to “cut out” on a side of your form (can be the front, left or right side)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Draw that same shape somewhere close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76826" y="747058"/>
            <a:ext cx="2800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Highlight"/>
                <a:cs typeface="Highlight"/>
              </a:rPr>
              <a:t>Holes</a:t>
            </a:r>
            <a:endParaRPr lang="en-US" sz="6000" dirty="0">
              <a:latin typeface="Highlight"/>
              <a:cs typeface="Highlight"/>
            </a:endParaRPr>
          </a:p>
        </p:txBody>
      </p:sp>
      <p:pic>
        <p:nvPicPr>
          <p:cNvPr id="4" name="Picture 3" descr="IMAG1029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73" t="5574" r="18954" b="3246"/>
          <a:stretch/>
        </p:blipFill>
        <p:spPr>
          <a:xfrm>
            <a:off x="4482354" y="2485171"/>
            <a:ext cx="4377764" cy="398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48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3412"/>
            <a:ext cx="8229600" cy="5722751"/>
          </a:xfrm>
        </p:spPr>
        <p:txBody>
          <a:bodyPr/>
          <a:lstStyle/>
          <a:p>
            <a:r>
              <a:rPr lang="en-US" u="sng" dirty="0" smtClean="0"/>
              <a:t>I can “dissect” my forms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8941" y="1001058"/>
            <a:ext cx="39594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 to “cut” holes out of your forms.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Draw the shape that you want to “cut out” on a side of your form (can be the front, left or right side)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Draw that same shape somewhere close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Turn the shape that you cut out into a FORM by putting it in 1-PT. Perspective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76826" y="747058"/>
            <a:ext cx="2800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Highlight"/>
                <a:cs typeface="Highlight"/>
              </a:rPr>
              <a:t>Holes</a:t>
            </a:r>
            <a:endParaRPr lang="en-US" sz="6000" dirty="0">
              <a:latin typeface="Highlight"/>
              <a:cs typeface="Highlight"/>
            </a:endParaRPr>
          </a:p>
        </p:txBody>
      </p:sp>
      <p:pic>
        <p:nvPicPr>
          <p:cNvPr id="2" name="Picture 1" descr="IMAG1030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17" t="3890" r="20752"/>
          <a:stretch/>
        </p:blipFill>
        <p:spPr>
          <a:xfrm>
            <a:off x="4228352" y="2373287"/>
            <a:ext cx="4836523" cy="435024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688353" y="5525373"/>
            <a:ext cx="6066118" cy="2419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30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1031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25" t="11962" r="25980" b="114"/>
          <a:stretch/>
        </p:blipFill>
        <p:spPr>
          <a:xfrm>
            <a:off x="4462389" y="2495176"/>
            <a:ext cx="4577024" cy="422549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3412"/>
            <a:ext cx="8229600" cy="5722751"/>
          </a:xfrm>
        </p:spPr>
        <p:txBody>
          <a:bodyPr/>
          <a:lstStyle/>
          <a:p>
            <a:r>
              <a:rPr lang="en-US" u="sng" dirty="0" smtClean="0"/>
              <a:t>I can “dissect” my forms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8941" y="1001058"/>
            <a:ext cx="3959411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 to “cut” holes out of your forms.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Draw the shape that you want to “cut out” on a side of your form (can be the front, left or right side)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Draw that same shape somewhere close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Turn the shape that you cut out into a FORM by putting it in 1-PT. Perspective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Make sure you can see an interior line from where you cut the hole out.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76826" y="747058"/>
            <a:ext cx="2800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Highlight"/>
                <a:cs typeface="Highlight"/>
              </a:rPr>
              <a:t>Holes</a:t>
            </a:r>
            <a:endParaRPr lang="en-US" sz="6000" dirty="0">
              <a:latin typeface="Highlight"/>
              <a:cs typeface="Highligh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466353" y="4826000"/>
            <a:ext cx="3062941" cy="15837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03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3412"/>
            <a:ext cx="8229600" cy="5722751"/>
          </a:xfrm>
        </p:spPr>
        <p:txBody>
          <a:bodyPr/>
          <a:lstStyle/>
          <a:p>
            <a:r>
              <a:rPr lang="en-US" u="sng" dirty="0" smtClean="0"/>
              <a:t>I can “dissect” my forms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5918879"/>
            <a:ext cx="8606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Add dimension to the interior of the hole you just cut out too!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76826" y="747058"/>
            <a:ext cx="2800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Highlight"/>
                <a:cs typeface="Highlight"/>
              </a:rPr>
              <a:t>Holes</a:t>
            </a:r>
            <a:endParaRPr lang="en-US" sz="6000" dirty="0">
              <a:latin typeface="Highlight"/>
              <a:cs typeface="Highlight"/>
            </a:endParaRPr>
          </a:p>
        </p:txBody>
      </p:sp>
      <p:pic>
        <p:nvPicPr>
          <p:cNvPr id="4" name="Picture 3" descr="IMAG1031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25" t="11962" r="25980" b="114"/>
          <a:stretch/>
        </p:blipFill>
        <p:spPr>
          <a:xfrm>
            <a:off x="0" y="1762721"/>
            <a:ext cx="4577024" cy="4225492"/>
          </a:xfrm>
          <a:prstGeom prst="rect">
            <a:avLst/>
          </a:prstGeom>
        </p:spPr>
      </p:pic>
      <p:pic>
        <p:nvPicPr>
          <p:cNvPr id="2" name="Picture 1" descr="IMAG1036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01" t="17479" r="14869" b="9343"/>
          <a:stretch/>
        </p:blipFill>
        <p:spPr>
          <a:xfrm>
            <a:off x="4706471" y="2076823"/>
            <a:ext cx="4437529" cy="376545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987176" y="4183529"/>
            <a:ext cx="5139765" cy="18046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489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103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4518" r="30718" b="9116"/>
          <a:stretch/>
        </p:blipFill>
        <p:spPr>
          <a:xfrm>
            <a:off x="101747" y="89647"/>
            <a:ext cx="3977194" cy="3385118"/>
          </a:xfrm>
          <a:prstGeom prst="rect">
            <a:avLst/>
          </a:prstGeom>
        </p:spPr>
      </p:pic>
      <p:pic>
        <p:nvPicPr>
          <p:cNvPr id="3" name="Picture 2" descr="IMAG103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2" t="3542" r="13399" b="3251"/>
          <a:stretch/>
        </p:blipFill>
        <p:spPr>
          <a:xfrm>
            <a:off x="4362819" y="89647"/>
            <a:ext cx="4078942" cy="3201321"/>
          </a:xfrm>
          <a:prstGeom prst="rect">
            <a:avLst/>
          </a:prstGeom>
        </p:spPr>
      </p:pic>
      <p:pic>
        <p:nvPicPr>
          <p:cNvPr id="4" name="Picture 3" descr="IMAG103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8" t="10277" r="33497" b="6969"/>
          <a:stretch/>
        </p:blipFill>
        <p:spPr>
          <a:xfrm>
            <a:off x="71865" y="3795059"/>
            <a:ext cx="2741733" cy="2360706"/>
          </a:xfrm>
          <a:prstGeom prst="rect">
            <a:avLst/>
          </a:prstGeom>
        </p:spPr>
      </p:pic>
      <p:pic>
        <p:nvPicPr>
          <p:cNvPr id="5" name="Picture 4" descr="IMAG1035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8" t="13124" r="27124" b="4994"/>
          <a:stretch/>
        </p:blipFill>
        <p:spPr>
          <a:xfrm>
            <a:off x="2898589" y="3803320"/>
            <a:ext cx="2644416" cy="2352445"/>
          </a:xfrm>
          <a:prstGeom prst="rect">
            <a:avLst/>
          </a:prstGeom>
        </p:spPr>
      </p:pic>
      <p:pic>
        <p:nvPicPr>
          <p:cNvPr id="6" name="Picture 5" descr="IMAG1038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8" t="11729" r="29902" b="11324"/>
          <a:stretch/>
        </p:blipFill>
        <p:spPr>
          <a:xfrm>
            <a:off x="5615860" y="3402310"/>
            <a:ext cx="3438494" cy="3037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765" y="442863"/>
            <a:ext cx="3498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Draw the shape you want “cut” out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4988" y="258197"/>
            <a:ext cx="4374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 that shape close by (like it’s flying away or falling off)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16046" y="6140822"/>
            <a:ext cx="555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 dimension to the shape that got cut off and the interior of where it was cut away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47761" y="3402310"/>
            <a:ext cx="279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Draw the inside of the form through the cut-out shape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62435" y="2921789"/>
            <a:ext cx="2800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Highlight"/>
                <a:cs typeface="Highlight"/>
              </a:rPr>
              <a:t>Holes</a:t>
            </a:r>
            <a:endParaRPr lang="en-US" sz="6000" dirty="0">
              <a:latin typeface="Highlight"/>
              <a:cs typeface="Highlight"/>
            </a:endParaRPr>
          </a:p>
        </p:txBody>
      </p:sp>
    </p:spTree>
    <p:extLst>
      <p:ext uri="{BB962C8B-B14F-4D97-AF65-F5344CB8AC3E}">
        <p14:creationId xmlns:p14="http://schemas.microsoft.com/office/powerpoint/2010/main" val="3279547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788" y="-164351"/>
            <a:ext cx="285974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ighlight"/>
                <a:cs typeface="Highlight"/>
              </a:rPr>
              <a:t>I Can …</a:t>
            </a:r>
            <a:endParaRPr lang="en-US" dirty="0">
              <a:latin typeface="Highlight"/>
              <a:cs typeface="High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06" y="71867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DRAW forms in </a:t>
            </a:r>
            <a:r>
              <a:rPr lang="en-US" sz="2000" b="1" u="sng" dirty="0" smtClean="0"/>
              <a:t>One-Point Perspective</a:t>
            </a:r>
          </a:p>
          <a:p>
            <a:r>
              <a:rPr lang="en-US" sz="2000" dirty="0" smtClean="0"/>
              <a:t>DRAW </a:t>
            </a:r>
            <a:r>
              <a:rPr lang="en-US" sz="2000" b="1" u="sng" dirty="0" smtClean="0"/>
              <a:t>OVERLAPPING</a:t>
            </a:r>
            <a:r>
              <a:rPr lang="en-US" sz="2000" dirty="0" smtClean="0"/>
              <a:t> forms</a:t>
            </a:r>
          </a:p>
          <a:p>
            <a:r>
              <a:rPr lang="en-US" sz="2000" dirty="0" smtClean="0"/>
              <a:t>DRAW dissected forms that have holes “cut” out of them or are “sliced”</a:t>
            </a:r>
          </a:p>
          <a:p>
            <a:r>
              <a:rPr lang="en-US" sz="2000" b="1" u="sng" dirty="0" smtClean="0"/>
              <a:t>SHADE</a:t>
            </a:r>
            <a:r>
              <a:rPr lang="en-US" sz="2000" dirty="0" smtClean="0"/>
              <a:t> forms in the foreground with an ebony pencil</a:t>
            </a:r>
          </a:p>
          <a:p>
            <a:r>
              <a:rPr lang="en-US" sz="2000" b="1" u="sng" dirty="0" smtClean="0"/>
              <a:t>SHADE</a:t>
            </a:r>
            <a:r>
              <a:rPr lang="en-US" sz="2000" dirty="0" smtClean="0"/>
              <a:t> forms in the background with a #2 pencil</a:t>
            </a:r>
          </a:p>
          <a:p>
            <a:r>
              <a:rPr lang="en-US" sz="2000" b="1" u="sng" dirty="0" smtClean="0"/>
              <a:t>SHADE</a:t>
            </a:r>
            <a:r>
              <a:rPr lang="en-US" sz="2000" dirty="0" smtClean="0"/>
              <a:t> the interiors darker</a:t>
            </a:r>
          </a:p>
          <a:p>
            <a:r>
              <a:rPr lang="en-US" sz="2000" dirty="0" smtClean="0"/>
              <a:t>Add highlights to each form (exterior &amp; interior)</a:t>
            </a:r>
          </a:p>
          <a:p>
            <a:endParaRPr lang="en-US" sz="2800" dirty="0"/>
          </a:p>
        </p:txBody>
      </p:sp>
      <p:pic>
        <p:nvPicPr>
          <p:cNvPr id="4" name="Picture 3" descr="b55813d44fcf5ec281bb3937f52967b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764" y="3365342"/>
            <a:ext cx="4994896" cy="341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16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7850" y="274638"/>
            <a:ext cx="3798949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ighlight"/>
                <a:cs typeface="Highlight"/>
              </a:rPr>
              <a:t>Dissected Forms</a:t>
            </a:r>
            <a:endParaRPr lang="en-US" dirty="0">
              <a:latin typeface="Highlight"/>
              <a:cs typeface="High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252"/>
            <a:ext cx="4319285" cy="6001911"/>
          </a:xfrm>
        </p:spPr>
        <p:txBody>
          <a:bodyPr/>
          <a:lstStyle/>
          <a:p>
            <a:r>
              <a:rPr lang="en-US" dirty="0" smtClean="0"/>
              <a:t>Draw a dot in the center of your paper (this is your Vanishing Point-VP)</a:t>
            </a:r>
            <a:endParaRPr lang="en-US" dirty="0"/>
          </a:p>
        </p:txBody>
      </p:sp>
      <p:pic>
        <p:nvPicPr>
          <p:cNvPr id="4" name="Picture 3" descr="b55813d44fcf5ec281bb3937f52967b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51" y="2457421"/>
            <a:ext cx="4112924" cy="2810870"/>
          </a:xfrm>
          <a:prstGeom prst="rect">
            <a:avLst/>
          </a:prstGeom>
        </p:spPr>
      </p:pic>
      <p:pic>
        <p:nvPicPr>
          <p:cNvPr id="25" name="Picture 24" descr="IMAG1022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66" r="16813"/>
          <a:stretch/>
        </p:blipFill>
        <p:spPr>
          <a:xfrm>
            <a:off x="2713788" y="1712327"/>
            <a:ext cx="6430212" cy="5145673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5815263" y="4130842"/>
            <a:ext cx="160421" cy="1470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78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7850" y="274638"/>
            <a:ext cx="3798949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ighlight"/>
                <a:cs typeface="Highlight"/>
              </a:rPr>
              <a:t>Dissected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252"/>
            <a:ext cx="4319285" cy="6001911"/>
          </a:xfrm>
        </p:spPr>
        <p:txBody>
          <a:bodyPr/>
          <a:lstStyle/>
          <a:p>
            <a:r>
              <a:rPr lang="en-US" dirty="0" smtClean="0"/>
              <a:t>Draw at least 3 shapes WITH SHARP EDGES, of varying sizes on your paper</a:t>
            </a:r>
            <a:endParaRPr lang="en-US" dirty="0"/>
          </a:p>
        </p:txBody>
      </p:sp>
      <p:pic>
        <p:nvPicPr>
          <p:cNvPr id="4" name="Picture 3" descr="b55813d44fcf5ec281bb3937f52967b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51" y="2457421"/>
            <a:ext cx="4112924" cy="28108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6373" y="2819063"/>
            <a:ext cx="822960" cy="82296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Octagon 6"/>
          <p:cNvSpPr/>
          <p:nvPr/>
        </p:nvSpPr>
        <p:spPr>
          <a:xfrm>
            <a:off x="1849852" y="2763840"/>
            <a:ext cx="822960" cy="822960"/>
          </a:xfrm>
          <a:prstGeom prst="octagon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gular Pentagon 7"/>
          <p:cNvSpPr/>
          <p:nvPr/>
        </p:nvSpPr>
        <p:spPr>
          <a:xfrm>
            <a:off x="3716176" y="2708617"/>
            <a:ext cx="822960" cy="822960"/>
          </a:xfrm>
          <a:prstGeom prst="pentagon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Trapezoid 8"/>
          <p:cNvSpPr/>
          <p:nvPr/>
        </p:nvSpPr>
        <p:spPr>
          <a:xfrm>
            <a:off x="278763" y="3785464"/>
            <a:ext cx="822960" cy="822960"/>
          </a:xfrm>
          <a:prstGeom prst="trapezoid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Parallelogram 9"/>
          <p:cNvSpPr/>
          <p:nvPr/>
        </p:nvSpPr>
        <p:spPr>
          <a:xfrm>
            <a:off x="1438372" y="3757853"/>
            <a:ext cx="822960" cy="822960"/>
          </a:xfrm>
          <a:prstGeom prst="parallelogram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ight Triangle 10"/>
          <p:cNvSpPr/>
          <p:nvPr/>
        </p:nvSpPr>
        <p:spPr>
          <a:xfrm>
            <a:off x="2520484" y="3730241"/>
            <a:ext cx="822960" cy="822960"/>
          </a:xfrm>
          <a:prstGeom prst="rt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3702371" y="3675018"/>
            <a:ext cx="822960" cy="822960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Pie 12"/>
          <p:cNvSpPr/>
          <p:nvPr/>
        </p:nvSpPr>
        <p:spPr>
          <a:xfrm>
            <a:off x="182129" y="4779477"/>
            <a:ext cx="822960" cy="822960"/>
          </a:xfrm>
          <a:prstGeom prst="pi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Lightning Bolt 15"/>
          <p:cNvSpPr/>
          <p:nvPr/>
        </p:nvSpPr>
        <p:spPr>
          <a:xfrm>
            <a:off x="3343444" y="4655226"/>
            <a:ext cx="822960" cy="822960"/>
          </a:xfrm>
          <a:prstGeom prst="lightningBol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Cross 16"/>
          <p:cNvSpPr/>
          <p:nvPr/>
        </p:nvSpPr>
        <p:spPr>
          <a:xfrm>
            <a:off x="237349" y="5759685"/>
            <a:ext cx="822960" cy="822960"/>
          </a:xfrm>
          <a:prstGeom prst="plu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Plaque 17"/>
          <p:cNvSpPr/>
          <p:nvPr/>
        </p:nvSpPr>
        <p:spPr>
          <a:xfrm>
            <a:off x="1314129" y="5773490"/>
            <a:ext cx="822960" cy="822960"/>
          </a:xfrm>
          <a:prstGeom prst="plaqu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L-Shape 18"/>
          <p:cNvSpPr/>
          <p:nvPr/>
        </p:nvSpPr>
        <p:spPr>
          <a:xfrm>
            <a:off x="2404713" y="5745879"/>
            <a:ext cx="822960" cy="822960"/>
          </a:xfrm>
          <a:prstGeom prst="corner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Frame 19"/>
          <p:cNvSpPr/>
          <p:nvPr/>
        </p:nvSpPr>
        <p:spPr>
          <a:xfrm>
            <a:off x="3495298" y="5718267"/>
            <a:ext cx="822960" cy="822960"/>
          </a:xfrm>
          <a:prstGeom prst="fram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4530663" y="5704462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8-Point Star 23"/>
          <p:cNvSpPr/>
          <p:nvPr/>
        </p:nvSpPr>
        <p:spPr>
          <a:xfrm>
            <a:off x="1849852" y="4746140"/>
            <a:ext cx="822960" cy="822960"/>
          </a:xfrm>
          <a:prstGeom prst="star8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2" name="Picture 21" descr="IMAG102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6" r="16813"/>
          <a:stretch/>
        </p:blipFill>
        <p:spPr>
          <a:xfrm>
            <a:off x="4887851" y="2220505"/>
            <a:ext cx="4156814" cy="332642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353622" y="2819062"/>
            <a:ext cx="1263745" cy="129841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0863247">
            <a:off x="7413014" y="2578909"/>
            <a:ext cx="1282683" cy="1303433"/>
          </a:xfrm>
          <a:prstGeom prst="star5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ight Triangle 25"/>
          <p:cNvSpPr/>
          <p:nvPr/>
        </p:nvSpPr>
        <p:spPr>
          <a:xfrm rot="610136" flipH="1">
            <a:off x="7187753" y="4079549"/>
            <a:ext cx="952341" cy="1063125"/>
          </a:xfrm>
          <a:prstGeom prst="rt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940964" y="3757853"/>
            <a:ext cx="160421" cy="1470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26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7850" y="274638"/>
            <a:ext cx="3798949" cy="1143000"/>
          </a:xfrm>
        </p:spPr>
        <p:txBody>
          <a:bodyPr>
            <a:normAutofit fontScale="90000"/>
          </a:bodyPr>
          <a:lstStyle/>
          <a:p>
            <a:r>
              <a:rPr lang="en-US" u="sng" dirty="0">
                <a:latin typeface="Highlight"/>
                <a:cs typeface="Highlight"/>
              </a:rPr>
              <a:t>Dissected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252"/>
            <a:ext cx="4319285" cy="6001911"/>
          </a:xfrm>
        </p:spPr>
        <p:txBody>
          <a:bodyPr/>
          <a:lstStyle/>
          <a:p>
            <a:r>
              <a:rPr lang="en-US" dirty="0" smtClean="0"/>
              <a:t>Draw at least 3 more shapes of varying sizes on your paper, OVERLAPPING some</a:t>
            </a:r>
            <a:endParaRPr lang="en-US" dirty="0"/>
          </a:p>
        </p:txBody>
      </p:sp>
      <p:pic>
        <p:nvPicPr>
          <p:cNvPr id="4" name="Picture 3" descr="b55813d44fcf5ec281bb3937f52967b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51" y="2457421"/>
            <a:ext cx="4112924" cy="28108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6373" y="2819063"/>
            <a:ext cx="822960" cy="82296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479787" y="2791451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Octagon 6"/>
          <p:cNvSpPr/>
          <p:nvPr/>
        </p:nvSpPr>
        <p:spPr>
          <a:xfrm>
            <a:off x="2611786" y="2763840"/>
            <a:ext cx="822960" cy="822960"/>
          </a:xfrm>
          <a:prstGeom prst="octagon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gular Pentagon 7"/>
          <p:cNvSpPr/>
          <p:nvPr/>
        </p:nvSpPr>
        <p:spPr>
          <a:xfrm>
            <a:off x="3716176" y="2708617"/>
            <a:ext cx="822960" cy="822960"/>
          </a:xfrm>
          <a:prstGeom prst="pentagon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Trapezoid 8"/>
          <p:cNvSpPr/>
          <p:nvPr/>
        </p:nvSpPr>
        <p:spPr>
          <a:xfrm>
            <a:off x="278763" y="3785464"/>
            <a:ext cx="822960" cy="822960"/>
          </a:xfrm>
          <a:prstGeom prst="trapezoid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Parallelogram 9"/>
          <p:cNvSpPr/>
          <p:nvPr/>
        </p:nvSpPr>
        <p:spPr>
          <a:xfrm>
            <a:off x="1438372" y="3757853"/>
            <a:ext cx="822960" cy="822960"/>
          </a:xfrm>
          <a:prstGeom prst="parallelogram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ight Triangle 10"/>
          <p:cNvSpPr/>
          <p:nvPr/>
        </p:nvSpPr>
        <p:spPr>
          <a:xfrm>
            <a:off x="2487542" y="3730241"/>
            <a:ext cx="822960" cy="822960"/>
          </a:xfrm>
          <a:prstGeom prst="rt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3702371" y="3675018"/>
            <a:ext cx="822960" cy="822960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Pie 12"/>
          <p:cNvSpPr/>
          <p:nvPr/>
        </p:nvSpPr>
        <p:spPr>
          <a:xfrm>
            <a:off x="182129" y="4779477"/>
            <a:ext cx="822960" cy="822960"/>
          </a:xfrm>
          <a:prstGeom prst="pi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Donut 13"/>
          <p:cNvSpPr/>
          <p:nvPr/>
        </p:nvSpPr>
        <p:spPr>
          <a:xfrm>
            <a:off x="1258909" y="4765671"/>
            <a:ext cx="822960" cy="822960"/>
          </a:xfrm>
          <a:prstGeom prst="donu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Heart 14"/>
          <p:cNvSpPr/>
          <p:nvPr/>
        </p:nvSpPr>
        <p:spPr>
          <a:xfrm>
            <a:off x="2349494" y="4779477"/>
            <a:ext cx="822960" cy="822960"/>
          </a:xfrm>
          <a:prstGeom prst="hear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Lightning Bolt 15"/>
          <p:cNvSpPr/>
          <p:nvPr/>
        </p:nvSpPr>
        <p:spPr>
          <a:xfrm>
            <a:off x="3343444" y="4655226"/>
            <a:ext cx="822960" cy="822960"/>
          </a:xfrm>
          <a:prstGeom prst="lightningBol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Cross 16"/>
          <p:cNvSpPr/>
          <p:nvPr/>
        </p:nvSpPr>
        <p:spPr>
          <a:xfrm>
            <a:off x="237349" y="5759685"/>
            <a:ext cx="822960" cy="822960"/>
          </a:xfrm>
          <a:prstGeom prst="plu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Plaque 17"/>
          <p:cNvSpPr/>
          <p:nvPr/>
        </p:nvSpPr>
        <p:spPr>
          <a:xfrm>
            <a:off x="1314129" y="5773490"/>
            <a:ext cx="822960" cy="822960"/>
          </a:xfrm>
          <a:prstGeom prst="plaqu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L-Shape 18"/>
          <p:cNvSpPr/>
          <p:nvPr/>
        </p:nvSpPr>
        <p:spPr>
          <a:xfrm>
            <a:off x="2404713" y="5745879"/>
            <a:ext cx="822960" cy="822960"/>
          </a:xfrm>
          <a:prstGeom prst="corner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Frame 19"/>
          <p:cNvSpPr/>
          <p:nvPr/>
        </p:nvSpPr>
        <p:spPr>
          <a:xfrm>
            <a:off x="3495298" y="5718267"/>
            <a:ext cx="822960" cy="822960"/>
          </a:xfrm>
          <a:prstGeom prst="fram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4530663" y="5704462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Punched Tape 21"/>
          <p:cNvSpPr/>
          <p:nvPr/>
        </p:nvSpPr>
        <p:spPr>
          <a:xfrm>
            <a:off x="5621248" y="5649239"/>
            <a:ext cx="822960" cy="822960"/>
          </a:xfrm>
          <a:prstGeom prst="flowChartPunchedTap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Oval Callout 22"/>
          <p:cNvSpPr/>
          <p:nvPr/>
        </p:nvSpPr>
        <p:spPr>
          <a:xfrm>
            <a:off x="6739442" y="5790701"/>
            <a:ext cx="822960" cy="457200"/>
          </a:xfrm>
          <a:prstGeom prst="wedgeEllipseCallou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8-Point Star 23"/>
          <p:cNvSpPr/>
          <p:nvPr/>
        </p:nvSpPr>
        <p:spPr>
          <a:xfrm>
            <a:off x="7761002" y="5663044"/>
            <a:ext cx="822960" cy="822960"/>
          </a:xfrm>
          <a:prstGeom prst="star8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5" name="Picture 24" descr="IMAG1023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68" t="3252" r="13235" b="1322"/>
          <a:stretch/>
        </p:blipFill>
        <p:spPr>
          <a:xfrm>
            <a:off x="3587826" y="2440015"/>
            <a:ext cx="5556174" cy="408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25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3412"/>
            <a:ext cx="8229600" cy="5722751"/>
          </a:xfrm>
        </p:spPr>
        <p:txBody>
          <a:bodyPr/>
          <a:lstStyle/>
          <a:p>
            <a:r>
              <a:rPr lang="en-US" dirty="0" smtClean="0"/>
              <a:t>Connect all of your corners to the VP- </a:t>
            </a:r>
            <a:r>
              <a:rPr lang="en-US" b="1" u="sng" dirty="0" smtClean="0"/>
              <a:t>LIGHTLY </a:t>
            </a:r>
            <a:r>
              <a:rPr lang="en-US" dirty="0" smtClean="0"/>
              <a:t>with a pencil &amp; ruler</a:t>
            </a:r>
            <a:endParaRPr lang="en-US" dirty="0"/>
          </a:p>
        </p:txBody>
      </p:sp>
      <p:pic>
        <p:nvPicPr>
          <p:cNvPr id="4" name="Picture 3" descr="IMAG1024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37" t="3542" r="13562"/>
          <a:stretch/>
        </p:blipFill>
        <p:spPr>
          <a:xfrm>
            <a:off x="2898588" y="1894575"/>
            <a:ext cx="6245412" cy="496342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578565" y="2830101"/>
            <a:ext cx="577200" cy="1487899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690471" y="2859983"/>
            <a:ext cx="2465294" cy="1487899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690471" y="4318000"/>
            <a:ext cx="2465294" cy="552824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453529" y="4332941"/>
            <a:ext cx="702236" cy="537883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711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3412"/>
            <a:ext cx="8229600" cy="5722751"/>
          </a:xfrm>
        </p:spPr>
        <p:txBody>
          <a:bodyPr/>
          <a:lstStyle/>
          <a:p>
            <a:r>
              <a:rPr lang="en-US" dirty="0" smtClean="0"/>
              <a:t>I can </a:t>
            </a:r>
            <a:r>
              <a:rPr lang="en-US" u="sng" dirty="0" smtClean="0"/>
              <a:t>turn each </a:t>
            </a:r>
            <a:r>
              <a:rPr lang="en-US" i="1" u="sng" dirty="0" smtClean="0"/>
              <a:t>shape</a:t>
            </a:r>
            <a:r>
              <a:rPr lang="en-US" u="sng" dirty="0" smtClean="0"/>
              <a:t> into a </a:t>
            </a:r>
            <a:r>
              <a:rPr lang="en-US" i="1" u="sng" dirty="0" smtClean="0"/>
              <a:t>form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" name="Picture 1" descr="IMAG1025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49" r="13497" b="2032"/>
          <a:stretch/>
        </p:blipFill>
        <p:spPr>
          <a:xfrm>
            <a:off x="2838823" y="1816915"/>
            <a:ext cx="6305177" cy="50410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28930" y="458635"/>
            <a:ext cx="822960" cy="82296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162330" y="872807"/>
            <a:ext cx="822960" cy="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be 6"/>
          <p:cNvSpPr/>
          <p:nvPr/>
        </p:nvSpPr>
        <p:spPr>
          <a:xfrm>
            <a:off x="8106392" y="403412"/>
            <a:ext cx="822960" cy="822960"/>
          </a:xfrm>
          <a:prstGeom prst="cub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662706" y="3720353"/>
            <a:ext cx="0" cy="971176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8942" y="1613647"/>
            <a:ext cx="25698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Close off your form by creating a side with a line. This line should be parallel to your form.</a:t>
            </a:r>
          </a:p>
          <a:p>
            <a:endParaRPr lang="en-US" sz="2400" dirty="0"/>
          </a:p>
          <a:p>
            <a:r>
              <a:rPr lang="en-US" sz="2400" dirty="0" smtClean="0"/>
              <a:t>Erase the extra lines that lead back to the VP.</a:t>
            </a:r>
            <a:endParaRPr lang="en-US" sz="2400" dirty="0"/>
          </a:p>
        </p:txBody>
      </p:sp>
      <p:sp>
        <p:nvSpPr>
          <p:cNvPr id="12" name="Freeform 11"/>
          <p:cNvSpPr/>
          <p:nvPr/>
        </p:nvSpPr>
        <p:spPr>
          <a:xfrm>
            <a:off x="3645647" y="1030941"/>
            <a:ext cx="2596822" cy="522941"/>
          </a:xfrm>
          <a:custGeom>
            <a:avLst/>
            <a:gdLst>
              <a:gd name="connsiteX0" fmla="*/ 0 w 2596822"/>
              <a:gd name="connsiteY0" fmla="*/ 0 h 522941"/>
              <a:gd name="connsiteX1" fmla="*/ 149412 w 2596822"/>
              <a:gd name="connsiteY1" fmla="*/ 104588 h 522941"/>
              <a:gd name="connsiteX2" fmla="*/ 209177 w 2596822"/>
              <a:gd name="connsiteY2" fmla="*/ 134471 h 522941"/>
              <a:gd name="connsiteX3" fmla="*/ 313765 w 2596822"/>
              <a:gd name="connsiteY3" fmla="*/ 224118 h 522941"/>
              <a:gd name="connsiteX4" fmla="*/ 373529 w 2596822"/>
              <a:gd name="connsiteY4" fmla="*/ 254000 h 522941"/>
              <a:gd name="connsiteX5" fmla="*/ 508000 w 2596822"/>
              <a:gd name="connsiteY5" fmla="*/ 313765 h 522941"/>
              <a:gd name="connsiteX6" fmla="*/ 627529 w 2596822"/>
              <a:gd name="connsiteY6" fmla="*/ 373530 h 522941"/>
              <a:gd name="connsiteX7" fmla="*/ 657412 w 2596822"/>
              <a:gd name="connsiteY7" fmla="*/ 403412 h 522941"/>
              <a:gd name="connsiteX8" fmla="*/ 732118 w 2596822"/>
              <a:gd name="connsiteY8" fmla="*/ 418353 h 522941"/>
              <a:gd name="connsiteX9" fmla="*/ 836706 w 2596822"/>
              <a:gd name="connsiteY9" fmla="*/ 448235 h 522941"/>
              <a:gd name="connsiteX10" fmla="*/ 926353 w 2596822"/>
              <a:gd name="connsiteY10" fmla="*/ 463177 h 522941"/>
              <a:gd name="connsiteX11" fmla="*/ 971177 w 2596822"/>
              <a:gd name="connsiteY11" fmla="*/ 478118 h 522941"/>
              <a:gd name="connsiteX12" fmla="*/ 1030941 w 2596822"/>
              <a:gd name="connsiteY12" fmla="*/ 493059 h 522941"/>
              <a:gd name="connsiteX13" fmla="*/ 1075765 w 2596822"/>
              <a:gd name="connsiteY13" fmla="*/ 508000 h 522941"/>
              <a:gd name="connsiteX14" fmla="*/ 1524000 w 2596822"/>
              <a:gd name="connsiteY14" fmla="*/ 522941 h 522941"/>
              <a:gd name="connsiteX15" fmla="*/ 2211294 w 2596822"/>
              <a:gd name="connsiteY15" fmla="*/ 508000 h 522941"/>
              <a:gd name="connsiteX16" fmla="*/ 2256118 w 2596822"/>
              <a:gd name="connsiteY16" fmla="*/ 493059 h 522941"/>
              <a:gd name="connsiteX17" fmla="*/ 2330824 w 2596822"/>
              <a:gd name="connsiteY17" fmla="*/ 478118 h 522941"/>
              <a:gd name="connsiteX18" fmla="*/ 2390588 w 2596822"/>
              <a:gd name="connsiteY18" fmla="*/ 463177 h 522941"/>
              <a:gd name="connsiteX19" fmla="*/ 2435412 w 2596822"/>
              <a:gd name="connsiteY19" fmla="*/ 433294 h 522941"/>
              <a:gd name="connsiteX20" fmla="*/ 2540000 w 2596822"/>
              <a:gd name="connsiteY20" fmla="*/ 403412 h 522941"/>
              <a:gd name="connsiteX21" fmla="*/ 2375647 w 2596822"/>
              <a:gd name="connsiteY21" fmla="*/ 358588 h 522941"/>
              <a:gd name="connsiteX22" fmla="*/ 2525059 w 2596822"/>
              <a:gd name="connsiteY22" fmla="*/ 373530 h 522941"/>
              <a:gd name="connsiteX23" fmla="*/ 2554941 w 2596822"/>
              <a:gd name="connsiteY23" fmla="*/ 418353 h 522941"/>
              <a:gd name="connsiteX24" fmla="*/ 2540000 w 2596822"/>
              <a:gd name="connsiteY24" fmla="*/ 478118 h 522941"/>
              <a:gd name="connsiteX25" fmla="*/ 2540000 w 2596822"/>
              <a:gd name="connsiteY25" fmla="*/ 508000 h 522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596822" h="522941">
                <a:moveTo>
                  <a:pt x="0" y="0"/>
                </a:moveTo>
                <a:cubicBezTo>
                  <a:pt x="213733" y="106868"/>
                  <a:pt x="-17366" y="-20495"/>
                  <a:pt x="149412" y="104588"/>
                </a:cubicBezTo>
                <a:cubicBezTo>
                  <a:pt x="167231" y="117952"/>
                  <a:pt x="190289" y="122666"/>
                  <a:pt x="209177" y="134471"/>
                </a:cubicBezTo>
                <a:cubicBezTo>
                  <a:pt x="413952" y="262456"/>
                  <a:pt x="142628" y="101877"/>
                  <a:pt x="313765" y="224118"/>
                </a:cubicBezTo>
                <a:cubicBezTo>
                  <a:pt x="331889" y="237064"/>
                  <a:pt x="354191" y="242950"/>
                  <a:pt x="373529" y="254000"/>
                </a:cubicBezTo>
                <a:cubicBezTo>
                  <a:pt x="472974" y="310826"/>
                  <a:pt x="351478" y="261592"/>
                  <a:pt x="508000" y="313765"/>
                </a:cubicBezTo>
                <a:cubicBezTo>
                  <a:pt x="685967" y="447238"/>
                  <a:pt x="459682" y="289606"/>
                  <a:pt x="627529" y="373530"/>
                </a:cubicBezTo>
                <a:cubicBezTo>
                  <a:pt x="640129" y="379830"/>
                  <a:pt x="644464" y="397863"/>
                  <a:pt x="657412" y="403412"/>
                </a:cubicBezTo>
                <a:cubicBezTo>
                  <a:pt x="680754" y="413415"/>
                  <a:pt x="707481" y="412194"/>
                  <a:pt x="732118" y="418353"/>
                </a:cubicBezTo>
                <a:cubicBezTo>
                  <a:pt x="767293" y="427147"/>
                  <a:pt x="801377" y="440082"/>
                  <a:pt x="836706" y="448235"/>
                </a:cubicBezTo>
                <a:cubicBezTo>
                  <a:pt x="866225" y="455047"/>
                  <a:pt x="896780" y="456605"/>
                  <a:pt x="926353" y="463177"/>
                </a:cubicBezTo>
                <a:cubicBezTo>
                  <a:pt x="941727" y="466594"/>
                  <a:pt x="956033" y="473791"/>
                  <a:pt x="971177" y="478118"/>
                </a:cubicBezTo>
                <a:cubicBezTo>
                  <a:pt x="990921" y="483759"/>
                  <a:pt x="1011197" y="487418"/>
                  <a:pt x="1030941" y="493059"/>
                </a:cubicBezTo>
                <a:cubicBezTo>
                  <a:pt x="1046085" y="497386"/>
                  <a:pt x="1060044" y="507047"/>
                  <a:pt x="1075765" y="508000"/>
                </a:cubicBezTo>
                <a:cubicBezTo>
                  <a:pt x="1224986" y="517044"/>
                  <a:pt x="1374588" y="517961"/>
                  <a:pt x="1524000" y="522941"/>
                </a:cubicBezTo>
                <a:lnTo>
                  <a:pt x="2211294" y="508000"/>
                </a:lnTo>
                <a:cubicBezTo>
                  <a:pt x="2227030" y="507358"/>
                  <a:pt x="2240839" y="496879"/>
                  <a:pt x="2256118" y="493059"/>
                </a:cubicBezTo>
                <a:cubicBezTo>
                  <a:pt x="2280755" y="486900"/>
                  <a:pt x="2306034" y="483627"/>
                  <a:pt x="2330824" y="478118"/>
                </a:cubicBezTo>
                <a:cubicBezTo>
                  <a:pt x="2350869" y="473663"/>
                  <a:pt x="2370667" y="468157"/>
                  <a:pt x="2390588" y="463177"/>
                </a:cubicBezTo>
                <a:cubicBezTo>
                  <a:pt x="2405529" y="453216"/>
                  <a:pt x="2419351" y="441325"/>
                  <a:pt x="2435412" y="433294"/>
                </a:cubicBezTo>
                <a:cubicBezTo>
                  <a:pt x="2456847" y="422576"/>
                  <a:pt x="2520851" y="408199"/>
                  <a:pt x="2540000" y="403412"/>
                </a:cubicBezTo>
                <a:cubicBezTo>
                  <a:pt x="2636737" y="338922"/>
                  <a:pt x="2627068" y="358588"/>
                  <a:pt x="2375647" y="358588"/>
                </a:cubicBezTo>
                <a:cubicBezTo>
                  <a:pt x="2325595" y="358588"/>
                  <a:pt x="2475255" y="368549"/>
                  <a:pt x="2525059" y="373530"/>
                </a:cubicBezTo>
                <a:cubicBezTo>
                  <a:pt x="2535020" y="388471"/>
                  <a:pt x="2552402" y="400577"/>
                  <a:pt x="2554941" y="418353"/>
                </a:cubicBezTo>
                <a:cubicBezTo>
                  <a:pt x="2557845" y="438681"/>
                  <a:pt x="2543376" y="457863"/>
                  <a:pt x="2540000" y="478118"/>
                </a:cubicBezTo>
                <a:cubicBezTo>
                  <a:pt x="2538362" y="487943"/>
                  <a:pt x="2540000" y="498039"/>
                  <a:pt x="2540000" y="5080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662706" y="239059"/>
            <a:ext cx="2450353" cy="298823"/>
          </a:xfrm>
          <a:custGeom>
            <a:avLst/>
            <a:gdLst>
              <a:gd name="connsiteX0" fmla="*/ 0 w 2450353"/>
              <a:gd name="connsiteY0" fmla="*/ 298823 h 298823"/>
              <a:gd name="connsiteX1" fmla="*/ 89647 w 2450353"/>
              <a:gd name="connsiteY1" fmla="*/ 254000 h 298823"/>
              <a:gd name="connsiteX2" fmla="*/ 164353 w 2450353"/>
              <a:gd name="connsiteY2" fmla="*/ 224117 h 298823"/>
              <a:gd name="connsiteX3" fmla="*/ 209176 w 2450353"/>
              <a:gd name="connsiteY3" fmla="*/ 194235 h 298823"/>
              <a:gd name="connsiteX4" fmla="*/ 268941 w 2450353"/>
              <a:gd name="connsiteY4" fmla="*/ 164353 h 298823"/>
              <a:gd name="connsiteX5" fmla="*/ 313765 w 2450353"/>
              <a:gd name="connsiteY5" fmla="*/ 134470 h 298823"/>
              <a:gd name="connsiteX6" fmla="*/ 418353 w 2450353"/>
              <a:gd name="connsiteY6" fmla="*/ 89647 h 298823"/>
              <a:gd name="connsiteX7" fmla="*/ 463176 w 2450353"/>
              <a:gd name="connsiteY7" fmla="*/ 59765 h 298823"/>
              <a:gd name="connsiteX8" fmla="*/ 642470 w 2450353"/>
              <a:gd name="connsiteY8" fmla="*/ 14941 h 298823"/>
              <a:gd name="connsiteX9" fmla="*/ 1299882 w 2450353"/>
              <a:gd name="connsiteY9" fmla="*/ 0 h 298823"/>
              <a:gd name="connsiteX10" fmla="*/ 1763059 w 2450353"/>
              <a:gd name="connsiteY10" fmla="*/ 14941 h 298823"/>
              <a:gd name="connsiteX11" fmla="*/ 1972235 w 2450353"/>
              <a:gd name="connsiteY11" fmla="*/ 74706 h 298823"/>
              <a:gd name="connsiteX12" fmla="*/ 2136588 w 2450353"/>
              <a:gd name="connsiteY12" fmla="*/ 104588 h 298823"/>
              <a:gd name="connsiteX13" fmla="*/ 2196353 w 2450353"/>
              <a:gd name="connsiteY13" fmla="*/ 119529 h 298823"/>
              <a:gd name="connsiteX14" fmla="*/ 2286000 w 2450353"/>
              <a:gd name="connsiteY14" fmla="*/ 149412 h 298823"/>
              <a:gd name="connsiteX15" fmla="*/ 2375647 w 2450353"/>
              <a:gd name="connsiteY15" fmla="*/ 194235 h 298823"/>
              <a:gd name="connsiteX16" fmla="*/ 2420470 w 2450353"/>
              <a:gd name="connsiteY16" fmla="*/ 194235 h 298823"/>
              <a:gd name="connsiteX17" fmla="*/ 2450353 w 2450353"/>
              <a:gd name="connsiteY17" fmla="*/ 224117 h 298823"/>
              <a:gd name="connsiteX18" fmla="*/ 2420470 w 2450353"/>
              <a:gd name="connsiteY18" fmla="*/ 254000 h 298823"/>
              <a:gd name="connsiteX19" fmla="*/ 2360706 w 2450353"/>
              <a:gd name="connsiteY19" fmla="*/ 239059 h 298823"/>
              <a:gd name="connsiteX20" fmla="*/ 2241176 w 2450353"/>
              <a:gd name="connsiteY20" fmla="*/ 209176 h 298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50353" h="298823">
                <a:moveTo>
                  <a:pt x="0" y="298823"/>
                </a:moveTo>
                <a:cubicBezTo>
                  <a:pt x="29882" y="283882"/>
                  <a:pt x="59232" y="267825"/>
                  <a:pt x="89647" y="254000"/>
                </a:cubicBezTo>
                <a:cubicBezTo>
                  <a:pt x="114063" y="242902"/>
                  <a:pt x="140364" y="236112"/>
                  <a:pt x="164353" y="224117"/>
                </a:cubicBezTo>
                <a:cubicBezTo>
                  <a:pt x="180414" y="216086"/>
                  <a:pt x="193585" y="203144"/>
                  <a:pt x="209176" y="194235"/>
                </a:cubicBezTo>
                <a:cubicBezTo>
                  <a:pt x="228514" y="183185"/>
                  <a:pt x="249603" y="175403"/>
                  <a:pt x="268941" y="164353"/>
                </a:cubicBezTo>
                <a:cubicBezTo>
                  <a:pt x="284532" y="155444"/>
                  <a:pt x="298174" y="143379"/>
                  <a:pt x="313765" y="134470"/>
                </a:cubicBezTo>
                <a:cubicBezTo>
                  <a:pt x="365460" y="104930"/>
                  <a:pt x="368066" y="106409"/>
                  <a:pt x="418353" y="89647"/>
                </a:cubicBezTo>
                <a:cubicBezTo>
                  <a:pt x="433294" y="79686"/>
                  <a:pt x="446767" y="67058"/>
                  <a:pt x="463176" y="59765"/>
                </a:cubicBezTo>
                <a:cubicBezTo>
                  <a:pt x="509731" y="39074"/>
                  <a:pt x="590838" y="17006"/>
                  <a:pt x="642470" y="14941"/>
                </a:cubicBezTo>
                <a:cubicBezTo>
                  <a:pt x="861489" y="6180"/>
                  <a:pt x="1080745" y="4980"/>
                  <a:pt x="1299882" y="0"/>
                </a:cubicBezTo>
                <a:cubicBezTo>
                  <a:pt x="1454274" y="4980"/>
                  <a:pt x="1609041" y="3094"/>
                  <a:pt x="1763059" y="14941"/>
                </a:cubicBezTo>
                <a:cubicBezTo>
                  <a:pt x="1935125" y="28177"/>
                  <a:pt x="1826769" y="50462"/>
                  <a:pt x="1972235" y="74706"/>
                </a:cubicBezTo>
                <a:cubicBezTo>
                  <a:pt x="2037109" y="85518"/>
                  <a:pt x="2073941" y="90667"/>
                  <a:pt x="2136588" y="104588"/>
                </a:cubicBezTo>
                <a:cubicBezTo>
                  <a:pt x="2156634" y="109043"/>
                  <a:pt x="2176684" y="113628"/>
                  <a:pt x="2196353" y="119529"/>
                </a:cubicBezTo>
                <a:cubicBezTo>
                  <a:pt x="2226523" y="128580"/>
                  <a:pt x="2259791" y="131940"/>
                  <a:pt x="2286000" y="149412"/>
                </a:cubicBezTo>
                <a:cubicBezTo>
                  <a:pt x="2343927" y="188030"/>
                  <a:pt x="2313788" y="173616"/>
                  <a:pt x="2375647" y="194235"/>
                </a:cubicBezTo>
                <a:cubicBezTo>
                  <a:pt x="2424164" y="121459"/>
                  <a:pt x="2391168" y="145400"/>
                  <a:pt x="2420470" y="194235"/>
                </a:cubicBezTo>
                <a:cubicBezTo>
                  <a:pt x="2427718" y="206314"/>
                  <a:pt x="2440392" y="214156"/>
                  <a:pt x="2450353" y="224117"/>
                </a:cubicBezTo>
                <a:cubicBezTo>
                  <a:pt x="2440392" y="234078"/>
                  <a:pt x="2434365" y="251684"/>
                  <a:pt x="2420470" y="254000"/>
                </a:cubicBezTo>
                <a:cubicBezTo>
                  <a:pt x="2400215" y="257376"/>
                  <a:pt x="2380374" y="244960"/>
                  <a:pt x="2360706" y="239059"/>
                </a:cubicBezTo>
                <a:cubicBezTo>
                  <a:pt x="2250598" y="206026"/>
                  <a:pt x="2306040" y="209176"/>
                  <a:pt x="2241176" y="20917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41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3412"/>
            <a:ext cx="8229600" cy="5722751"/>
          </a:xfrm>
        </p:spPr>
        <p:txBody>
          <a:bodyPr/>
          <a:lstStyle/>
          <a:p>
            <a:r>
              <a:rPr lang="en-US" u="sng" dirty="0" smtClean="0"/>
              <a:t>I can “dissect” my forms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662706" y="3720353"/>
            <a:ext cx="0" cy="971176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8941" y="1613647"/>
            <a:ext cx="39594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 to “cut” your forms into slices.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Draw cylinders to represent the “inside ring” of your form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Repeat throughout the form</a:t>
            </a:r>
            <a:endParaRPr lang="en-US" sz="2400" dirty="0"/>
          </a:p>
        </p:txBody>
      </p:sp>
      <p:pic>
        <p:nvPicPr>
          <p:cNvPr id="4" name="Picture 3" descr="IMAG1026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49" t="4589" r="27288"/>
          <a:stretch/>
        </p:blipFill>
        <p:spPr>
          <a:xfrm>
            <a:off x="4557058" y="1948431"/>
            <a:ext cx="4586942" cy="49095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97177" y="4762037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 wall of heart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97177" y="4291303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Inside wall of heart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35180" y="702235"/>
            <a:ext cx="36501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Highlight"/>
                <a:cs typeface="Highlight"/>
              </a:rPr>
              <a:t>Slicing</a:t>
            </a:r>
            <a:endParaRPr lang="en-US" sz="6000" dirty="0">
              <a:latin typeface="Highlight"/>
              <a:cs typeface="Highlight"/>
            </a:endParaRPr>
          </a:p>
        </p:txBody>
      </p:sp>
    </p:spTree>
    <p:extLst>
      <p:ext uri="{BB962C8B-B14F-4D97-AF65-F5344CB8AC3E}">
        <p14:creationId xmlns:p14="http://schemas.microsoft.com/office/powerpoint/2010/main" val="58382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1027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88" t="17188" r="23529" b="6446"/>
          <a:stretch/>
        </p:blipFill>
        <p:spPr>
          <a:xfrm>
            <a:off x="4601882" y="2569881"/>
            <a:ext cx="4497295" cy="39295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3412"/>
            <a:ext cx="8229600" cy="5722751"/>
          </a:xfrm>
        </p:spPr>
        <p:txBody>
          <a:bodyPr/>
          <a:lstStyle/>
          <a:p>
            <a:r>
              <a:rPr lang="en-US" u="sng" dirty="0" smtClean="0"/>
              <a:t>I can “dissect” my forms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8941" y="1613647"/>
            <a:ext cx="39594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 to “cut” your forms into slices.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Erase the sides of the form that are NOT connected to the “front wall”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797177" y="4762037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Front wall of heart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7177" y="4291303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Inside wall of heart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913529" y="3197412"/>
            <a:ext cx="2076824" cy="86658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913529" y="3197412"/>
            <a:ext cx="2390589" cy="1933957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13529" y="3197412"/>
            <a:ext cx="2390589" cy="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35180" y="702235"/>
            <a:ext cx="36501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Highlight"/>
                <a:cs typeface="Highlight"/>
              </a:rPr>
              <a:t>Slicing</a:t>
            </a:r>
            <a:endParaRPr lang="en-US" sz="6000" dirty="0">
              <a:latin typeface="Highlight"/>
              <a:cs typeface="Highlight"/>
            </a:endParaRPr>
          </a:p>
        </p:txBody>
      </p:sp>
    </p:spTree>
    <p:extLst>
      <p:ext uri="{BB962C8B-B14F-4D97-AF65-F5344CB8AC3E}">
        <p14:creationId xmlns:p14="http://schemas.microsoft.com/office/powerpoint/2010/main" val="4224385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104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5" t="10743" r="35784" b="6793"/>
          <a:stretch/>
        </p:blipFill>
        <p:spPr>
          <a:xfrm>
            <a:off x="866588" y="0"/>
            <a:ext cx="3421529" cy="3625799"/>
          </a:xfrm>
          <a:prstGeom prst="rect">
            <a:avLst/>
          </a:prstGeom>
        </p:spPr>
      </p:pic>
      <p:pic>
        <p:nvPicPr>
          <p:cNvPr id="3" name="Picture 2" descr="IMAG104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9" t="16085" r="26470" b="5517"/>
          <a:stretch/>
        </p:blipFill>
        <p:spPr>
          <a:xfrm>
            <a:off x="4590754" y="0"/>
            <a:ext cx="3598941" cy="3625799"/>
          </a:xfrm>
          <a:prstGeom prst="rect">
            <a:avLst/>
          </a:prstGeom>
        </p:spPr>
      </p:pic>
      <p:pic>
        <p:nvPicPr>
          <p:cNvPr id="4" name="Picture 3" descr="IMAG104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9" t="15504" r="23856" b="6679"/>
          <a:stretch/>
        </p:blipFill>
        <p:spPr>
          <a:xfrm>
            <a:off x="74707" y="3745327"/>
            <a:ext cx="3182471" cy="3003177"/>
          </a:xfrm>
          <a:prstGeom prst="rect">
            <a:avLst/>
          </a:prstGeom>
        </p:spPr>
      </p:pic>
      <p:pic>
        <p:nvPicPr>
          <p:cNvPr id="5" name="Picture 4" descr="IMAG1045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1" t="14052" r="27124" b="6968"/>
          <a:stretch/>
        </p:blipFill>
        <p:spPr>
          <a:xfrm>
            <a:off x="3346824" y="3815127"/>
            <a:ext cx="2968696" cy="2873613"/>
          </a:xfrm>
          <a:prstGeom prst="rect">
            <a:avLst/>
          </a:prstGeom>
        </p:spPr>
      </p:pic>
      <p:pic>
        <p:nvPicPr>
          <p:cNvPr id="6" name="Picture 5" descr="IMAG1046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9" t="13471" r="18301" b="13647"/>
          <a:stretch/>
        </p:blipFill>
        <p:spPr>
          <a:xfrm>
            <a:off x="6390225" y="4029209"/>
            <a:ext cx="2731558" cy="25299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93819" y="3132908"/>
            <a:ext cx="36501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Highlight"/>
                <a:cs typeface="Highlight"/>
              </a:rPr>
              <a:t>Slicing</a:t>
            </a:r>
            <a:endParaRPr lang="en-US" sz="6000" dirty="0">
              <a:latin typeface="Highlight"/>
              <a:cs typeface="Highlight"/>
            </a:endParaRPr>
          </a:p>
        </p:txBody>
      </p:sp>
    </p:spTree>
    <p:extLst>
      <p:ext uri="{BB962C8B-B14F-4D97-AF65-F5344CB8AC3E}">
        <p14:creationId xmlns:p14="http://schemas.microsoft.com/office/powerpoint/2010/main" val="1053384208"/>
      </p:ext>
    </p:extLst>
  </p:cSld>
  <p:clrMapOvr>
    <a:masterClrMapping/>
  </p:clrMapOvr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1570</TotalTime>
  <Words>629</Words>
  <Application>Microsoft Macintosh PowerPoint</Application>
  <PresentationFormat>On-screen Show (4:3)</PresentationFormat>
  <Paragraphs>68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 Black </vt:lpstr>
      <vt:lpstr>Dissected Forms</vt:lpstr>
      <vt:lpstr>Dissected Forms</vt:lpstr>
      <vt:lpstr>Dissected Forms</vt:lpstr>
      <vt:lpstr>Dissected Forms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Can …</vt:lpstr>
    </vt:vector>
  </TitlesOfParts>
  <Company>nkcschools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Dissected Shapes</dc:title>
  <dc:creator>Heather Sulzen</dc:creator>
  <cp:lastModifiedBy>Heather Sulzen</cp:lastModifiedBy>
  <cp:revision>13</cp:revision>
  <cp:lastPrinted>2015-02-11T18:38:46Z</cp:lastPrinted>
  <dcterms:created xsi:type="dcterms:W3CDTF">2015-02-04T22:26:50Z</dcterms:created>
  <dcterms:modified xsi:type="dcterms:W3CDTF">2015-02-11T18:38:49Z</dcterms:modified>
</cp:coreProperties>
</file>