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0" r:id="rId4"/>
    <p:sldId id="281" r:id="rId5"/>
    <p:sldId id="282" r:id="rId6"/>
    <p:sldId id="259" r:id="rId7"/>
    <p:sldId id="260" r:id="rId8"/>
    <p:sldId id="272" r:id="rId9"/>
    <p:sldId id="273" r:id="rId10"/>
    <p:sldId id="271" r:id="rId11"/>
    <p:sldId id="262" r:id="rId12"/>
    <p:sldId id="275" r:id="rId13"/>
    <p:sldId id="276" r:id="rId14"/>
    <p:sldId id="292" r:id="rId15"/>
    <p:sldId id="291" r:id="rId16"/>
    <p:sldId id="290" r:id="rId17"/>
    <p:sldId id="289" r:id="rId18"/>
    <p:sldId id="279" r:id="rId19"/>
    <p:sldId id="278" r:id="rId20"/>
    <p:sldId id="277" r:id="rId21"/>
    <p:sldId id="270" r:id="rId22"/>
    <p:sldId id="274" r:id="rId23"/>
    <p:sldId id="293" r:id="rId24"/>
    <p:sldId id="294" r:id="rId25"/>
    <p:sldId id="283" r:id="rId26"/>
    <p:sldId id="284" r:id="rId27"/>
    <p:sldId id="285" r:id="rId28"/>
    <p:sldId id="286" r:id="rId29"/>
    <p:sldId id="287" r:id="rId30"/>
    <p:sldId id="288" r:id="rId31"/>
    <p:sldId id="29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0"/>
    <p:restoredTop sz="82184"/>
  </p:normalViewPr>
  <p:slideViewPr>
    <p:cSldViewPr snapToGrid="0" snapToObjects="1">
      <p:cViewPr varScale="1">
        <p:scale>
          <a:sx n="72" d="100"/>
          <a:sy n="72" d="100"/>
        </p:scale>
        <p:origin x="5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5C9CD-148E-3D41-AEC7-F997E7CA4E6F}" type="datetimeFigureOut">
              <a:rPr lang="en-US" smtClean="0"/>
              <a:t>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07033-7340-7446-A3D4-4E583A147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14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15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31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98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a pencil for the incising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40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8670A-002E-9640-AF7F-89ABAEFD10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48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8670A-002E-9640-AF7F-89ABAEFD10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11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8670A-002E-9640-AF7F-89ABAEFD10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9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8670A-002E-9640-AF7F-89ABAEFD10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8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8670A-002E-9640-AF7F-89ABAEFD10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3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1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3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“hand-building” mean?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1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97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9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07033-7340-7446-A3D4-4E583A1472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1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7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8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1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0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9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9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0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5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3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F0D5-1DAA-6942-8BB7-4347EFF4EA77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3BEA-F252-894A-8186-0FF6DE06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5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jpeg"/><Relationship Id="rId5" Type="http://schemas.openxmlformats.org/officeDocument/2006/relationships/image" Target="../media/image28.tiff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693" y="1600200"/>
            <a:ext cx="3697432" cy="4779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08505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dirty="0" smtClean="0">
                <a:latin typeface="Matura MT Script Capitals" charset="0"/>
                <a:ea typeface="Matura MT Script Capitals" charset="0"/>
                <a:cs typeface="Matura MT Script Capitals" charset="0"/>
              </a:rPr>
              <a:t>CLAY</a:t>
            </a:r>
            <a:endParaRPr lang="en-US" sz="9600" dirty="0">
              <a:latin typeface="Matura MT Script Capitals" charset="0"/>
              <a:ea typeface="Matura MT Script Capitals" charset="0"/>
              <a:cs typeface="Matura MT Script Capitals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59457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Chinese Coil </a:t>
            </a:r>
            <a:r>
              <a:rPr lang="en-US" sz="6000" dirty="0" smtClean="0"/>
              <a:t>Vase 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 rot="21007405">
            <a:off x="348581" y="845921"/>
            <a:ext cx="10693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 can </a:t>
            </a:r>
            <a:r>
              <a:rPr lang="en-US" sz="3600" smtClean="0">
                <a:solidFill>
                  <a:srgbClr val="FF0000"/>
                </a:solidFill>
              </a:rPr>
              <a:t>create </a:t>
            </a:r>
            <a:r>
              <a:rPr lang="en-US" sz="3600" smtClean="0">
                <a:solidFill>
                  <a:srgbClr val="FF0000"/>
                </a:solidFill>
              </a:rPr>
              <a:t>a clay sculpture </a:t>
            </a:r>
            <a:r>
              <a:rPr lang="en-US" sz="3600" dirty="0" smtClean="0">
                <a:solidFill>
                  <a:srgbClr val="FF0000"/>
                </a:solidFill>
              </a:rPr>
              <a:t>using different hand-building techniques.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Hand-building			Wheel-throwing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91880"/>
            <a:ext cx="443875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991880"/>
            <a:ext cx="3892896" cy="48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6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3 Hand-building Techniques?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Slab</a:t>
            </a:r>
            <a:r>
              <a:rPr lang="en-US" sz="1800" dirty="0" smtClean="0"/>
              <a:t> -</a:t>
            </a:r>
            <a:r>
              <a:rPr lang="en-US" i="1" dirty="0" smtClean="0"/>
              <a:t>a hand-building technique where you are </a:t>
            </a:r>
            <a:r>
              <a:rPr lang="en-US" i="1" u="sng" dirty="0" smtClean="0"/>
              <a:t>rolling out clay into a flat sheet</a:t>
            </a:r>
            <a:r>
              <a:rPr lang="en-US" i="1" dirty="0" smtClean="0"/>
              <a:t>. </a:t>
            </a: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0" y="2882781"/>
            <a:ext cx="4143664" cy="3586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410" y="3795010"/>
            <a:ext cx="3758871" cy="2673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818" t="11109" r="21727" b="25051"/>
          <a:stretch/>
        </p:blipFill>
        <p:spPr>
          <a:xfrm>
            <a:off x="8014855" y="3795010"/>
            <a:ext cx="4177145" cy="26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8516"/>
            <a:ext cx="10515600" cy="1325563"/>
          </a:xfrm>
        </p:spPr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3 Hand-building Techniques?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398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Slab</a:t>
            </a:r>
            <a:r>
              <a:rPr lang="en-US" sz="1800" dirty="0" smtClean="0"/>
              <a:t> -</a:t>
            </a:r>
            <a:r>
              <a:rPr lang="en-US" sz="1800" i="1" dirty="0" smtClean="0"/>
              <a:t>a hand-building technique where you are </a:t>
            </a:r>
            <a:r>
              <a:rPr lang="en-US" sz="1800" i="1" u="sng" dirty="0" smtClean="0"/>
              <a:t>rolling out clay into a flat sheet</a:t>
            </a:r>
            <a:r>
              <a:rPr lang="en-US" sz="1800" i="1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Coil </a:t>
            </a:r>
            <a:r>
              <a:rPr lang="en-US" sz="3600" dirty="0" smtClean="0"/>
              <a:t>-</a:t>
            </a:r>
            <a:r>
              <a:rPr lang="en-US" sz="3600" i="1" dirty="0" smtClean="0"/>
              <a:t>a method of hand-building where </a:t>
            </a:r>
            <a:r>
              <a:rPr lang="en-US" sz="3600" i="1" u="sng" dirty="0" smtClean="0"/>
              <a:t>long round strips of clay are rolled with your hands &amp; used to build.</a:t>
            </a: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68" y="3795010"/>
            <a:ext cx="3758871" cy="2673924"/>
          </a:xfrm>
          <a:prstGeom prst="rect">
            <a:avLst/>
          </a:prstGeom>
        </p:spPr>
      </p:pic>
      <p:pic>
        <p:nvPicPr>
          <p:cNvPr id="7" name="Picture 6" descr="coil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" y="3649604"/>
            <a:ext cx="3479800" cy="2609850"/>
          </a:xfrm>
          <a:prstGeom prst="rect">
            <a:avLst/>
          </a:prstGeom>
        </p:spPr>
      </p:pic>
      <p:pic>
        <p:nvPicPr>
          <p:cNvPr id="8" name="Picture 7" descr="coil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342" y="3672931"/>
            <a:ext cx="3826933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8516"/>
            <a:ext cx="10515600" cy="1325563"/>
          </a:xfrm>
        </p:spPr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3 Hand-building Techniques?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398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Slab</a:t>
            </a:r>
            <a:r>
              <a:rPr lang="en-US" sz="1800" dirty="0" smtClean="0"/>
              <a:t> -</a:t>
            </a:r>
            <a:r>
              <a:rPr lang="en-US" sz="1800" i="1" dirty="0" smtClean="0"/>
              <a:t>a hand-building technique where you are </a:t>
            </a:r>
            <a:r>
              <a:rPr lang="en-US" sz="1800" i="1" u="sng" dirty="0" smtClean="0"/>
              <a:t>rolling out clay into a flat sheet</a:t>
            </a:r>
            <a:r>
              <a:rPr lang="en-US" sz="1800" i="1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Coil </a:t>
            </a:r>
            <a:r>
              <a:rPr lang="en-US" sz="1800" dirty="0" smtClean="0"/>
              <a:t>-</a:t>
            </a:r>
            <a:r>
              <a:rPr lang="en-US" sz="1800" i="1" dirty="0" smtClean="0"/>
              <a:t>a method of hand-building where </a:t>
            </a:r>
            <a:r>
              <a:rPr lang="en-US" sz="1800" i="1" u="sng" dirty="0" smtClean="0"/>
              <a:t>long round strips of clay are rolled with your hands &amp; used to build.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Pinch- </a:t>
            </a:r>
            <a:r>
              <a:rPr lang="en-US" sz="3600" i="1" dirty="0" smtClean="0"/>
              <a:t>a method of hand-building where the object is made by the </a:t>
            </a:r>
            <a:r>
              <a:rPr lang="en-US" sz="3600" i="1" u="sng" dirty="0" smtClean="0"/>
              <a:t>fingers pinching the clay </a:t>
            </a:r>
            <a:r>
              <a:rPr lang="en-US" sz="3600" i="1" dirty="0" smtClean="0"/>
              <a:t>between them.</a:t>
            </a: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endParaRPr lang="en-US" sz="3600" i="1" u="sng" dirty="0" smtClean="0"/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25" y="3196580"/>
            <a:ext cx="4829319" cy="321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4 Stages of Clay?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u="sng" dirty="0" err="1">
                <a:solidFill>
                  <a:srgbClr val="FF0000"/>
                </a:solidFill>
                <a:ea typeface="ＭＳ Ｐゴシック" charset="-128"/>
              </a:rPr>
              <a:t>Greenware</a:t>
            </a:r>
            <a:r>
              <a:rPr lang="en-US" altLang="ja-JP" u="sng" dirty="0">
                <a:ea typeface="ＭＳ Ｐゴシック" charset="-128"/>
              </a:rPr>
              <a:t>-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(1st Stage of </a:t>
            </a:r>
            <a:r>
              <a:rPr lang="en-US" dirty="0" smtClean="0">
                <a:solidFill>
                  <a:srgbClr val="FF0000"/>
                </a:solidFill>
              </a:rPr>
              <a:t>Clay) </a:t>
            </a:r>
            <a:r>
              <a:rPr lang="en-US" altLang="ja-JP" u="sng" dirty="0" smtClean="0">
                <a:ea typeface="ＭＳ Ｐゴシック" charset="-128"/>
              </a:rPr>
              <a:t>a </a:t>
            </a:r>
            <a:r>
              <a:rPr lang="en-US" altLang="ja-JP" u="sng" dirty="0">
                <a:ea typeface="ＭＳ Ｐゴシック" charset="-128"/>
              </a:rPr>
              <a:t>term used for clay that has not had an initial firing</a:t>
            </a:r>
            <a:r>
              <a:rPr lang="en-US" altLang="ja-JP" u="sng" dirty="0" smtClean="0">
                <a:ea typeface="ＭＳ Ｐゴシック" charset="-128"/>
              </a:rPr>
              <a:t>. </a:t>
            </a:r>
            <a:r>
              <a:rPr lang="en-US" altLang="ja-JP" dirty="0" smtClean="0">
                <a:ea typeface="ＭＳ Ｐゴシック" charset="-128"/>
              </a:rPr>
              <a:t>Still </a:t>
            </a:r>
            <a:r>
              <a:rPr lang="en-US" altLang="ja-JP" dirty="0" smtClean="0">
                <a:ea typeface="ＭＳ Ｐゴシック" charset="-128"/>
              </a:rPr>
              <a:t>malleable </a:t>
            </a:r>
            <a:endParaRPr lang="en-US" altLang="ja-JP" dirty="0">
              <a:ea typeface="ＭＳ Ｐゴシック" charset="-128"/>
            </a:endParaRP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413" y="3747294"/>
            <a:ext cx="390223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719186784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937" y="3086100"/>
            <a:ext cx="3286125" cy="37719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407" y="3051754"/>
            <a:ext cx="3615934" cy="3806246"/>
          </a:xfrm>
          <a:prstGeom prst="rect">
            <a:avLst/>
          </a:prstGeom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 rot="20725334">
            <a:off x="7178389" y="2732158"/>
            <a:ext cx="2044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It’s alive!</a:t>
            </a:r>
          </a:p>
        </p:txBody>
      </p:sp>
    </p:spTree>
    <p:extLst>
      <p:ext uri="{BB962C8B-B14F-4D97-AF65-F5344CB8AC3E}">
        <p14:creationId xmlns:p14="http://schemas.microsoft.com/office/powerpoint/2010/main" val="4522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4 Stages of Clay?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1800" u="sng" dirty="0" err="1">
                <a:solidFill>
                  <a:srgbClr val="FF0000"/>
                </a:solidFill>
                <a:ea typeface="ＭＳ Ｐゴシック" charset="-128"/>
              </a:rPr>
              <a:t>Greenware</a:t>
            </a:r>
            <a:r>
              <a:rPr lang="en-US" altLang="ja-JP" sz="1800" u="sng" dirty="0">
                <a:ea typeface="ＭＳ Ｐゴシック" charset="-128"/>
              </a:rPr>
              <a:t>-</a:t>
            </a:r>
            <a:r>
              <a:rPr lang="en-US" altLang="ja-JP" sz="1800" dirty="0">
                <a:ea typeface="ＭＳ Ｐゴシック" charset="-128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(1st Stage of </a:t>
            </a:r>
            <a:r>
              <a:rPr lang="en-US" sz="1800" dirty="0" smtClean="0">
                <a:solidFill>
                  <a:srgbClr val="FF0000"/>
                </a:solidFill>
              </a:rPr>
              <a:t>Clay) </a:t>
            </a:r>
            <a:r>
              <a:rPr lang="en-US" altLang="ja-JP" sz="1800" dirty="0" smtClean="0">
                <a:ea typeface="ＭＳ Ｐゴシック" charset="-128"/>
              </a:rPr>
              <a:t>a </a:t>
            </a:r>
            <a:r>
              <a:rPr lang="en-US" altLang="ja-JP" sz="1800" dirty="0">
                <a:ea typeface="ＭＳ Ｐゴシック" charset="-128"/>
              </a:rPr>
              <a:t>term used for clay that has not had an initial firing</a:t>
            </a:r>
            <a:r>
              <a:rPr lang="en-US" altLang="ja-JP" sz="1800" dirty="0" smtClean="0">
                <a:ea typeface="ＭＳ Ｐゴシック" charset="-128"/>
              </a:rPr>
              <a:t>. Still malleable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solidFill>
                  <a:srgbClr val="FF0000"/>
                </a:solidFill>
                <a:ea typeface="ＭＳ Ｐゴシック" charset="-128"/>
              </a:rPr>
              <a:t>Leather-hard</a:t>
            </a:r>
            <a:r>
              <a:rPr lang="en-US" altLang="ja-JP" dirty="0" smtClean="0">
                <a:ea typeface="ＭＳ Ｐゴシック" charset="-128"/>
              </a:rPr>
              <a:t>- </a:t>
            </a:r>
            <a:r>
              <a:rPr lang="en-US" dirty="0"/>
              <a:t>the </a:t>
            </a:r>
            <a:r>
              <a:rPr lang="en-US" u="sng" dirty="0"/>
              <a:t>state of semi-dryness </a:t>
            </a:r>
            <a:r>
              <a:rPr lang="en-US" dirty="0"/>
              <a:t>in an unfired piece of clay.  </a:t>
            </a:r>
            <a:r>
              <a:rPr lang="en-US" u="sng" dirty="0"/>
              <a:t>This is the preferred time for </a:t>
            </a:r>
            <a:r>
              <a:rPr lang="en-US" dirty="0"/>
              <a:t>building, final tooling, carving and </a:t>
            </a:r>
            <a:r>
              <a:rPr lang="en-US" u="sng" dirty="0"/>
              <a:t>surface design.</a:t>
            </a:r>
            <a:endParaRPr lang="en-US" altLang="ja-JP" u="sng" dirty="0">
              <a:ea typeface="ＭＳ Ｐゴシック" charset="-128"/>
            </a:endParaRP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ea typeface="ＭＳ Ｐゴシック" charset="-128"/>
            </a:endParaRP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319" y="219942"/>
            <a:ext cx="1460961" cy="1537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666" y="4427650"/>
            <a:ext cx="2734993" cy="2055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785" y="3119004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729" y="3878983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4" y="3937216"/>
            <a:ext cx="3731492" cy="20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4 Stages of Clay?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1800" u="sng" dirty="0" err="1">
                <a:solidFill>
                  <a:srgbClr val="FF0000"/>
                </a:solidFill>
                <a:ea typeface="ＭＳ Ｐゴシック" charset="-128"/>
              </a:rPr>
              <a:t>Greenware</a:t>
            </a:r>
            <a:r>
              <a:rPr lang="en-US" altLang="ja-JP" sz="1800" u="sng" dirty="0">
                <a:ea typeface="ＭＳ Ｐゴシック" charset="-128"/>
              </a:rPr>
              <a:t>-</a:t>
            </a:r>
            <a:r>
              <a:rPr lang="en-US" altLang="ja-JP" sz="1800" dirty="0">
                <a:ea typeface="ＭＳ Ｐゴシック" charset="-128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(1st Stage of </a:t>
            </a:r>
            <a:r>
              <a:rPr lang="en-US" sz="1800" dirty="0" smtClean="0">
                <a:solidFill>
                  <a:srgbClr val="FF0000"/>
                </a:solidFill>
              </a:rPr>
              <a:t>Clay) </a:t>
            </a:r>
            <a:r>
              <a:rPr lang="en-US" altLang="ja-JP" sz="1800" dirty="0" smtClean="0">
                <a:ea typeface="ＭＳ Ｐゴシック" charset="-128"/>
              </a:rPr>
              <a:t>a </a:t>
            </a:r>
            <a:r>
              <a:rPr lang="en-US" altLang="ja-JP" sz="1800" dirty="0">
                <a:ea typeface="ＭＳ Ｐゴシック" charset="-128"/>
              </a:rPr>
              <a:t>term used for clay that has not had an initial firing</a:t>
            </a:r>
            <a:r>
              <a:rPr lang="en-US" altLang="ja-JP" sz="1800" dirty="0" smtClean="0">
                <a:ea typeface="ＭＳ Ｐゴシック" charset="-128"/>
              </a:rPr>
              <a:t>. Still malleable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1800" dirty="0" smtClean="0">
                <a:solidFill>
                  <a:srgbClr val="FF0000"/>
                </a:solidFill>
                <a:ea typeface="ＭＳ Ｐゴシック" charset="-128"/>
              </a:rPr>
              <a:t>Leather-hard</a:t>
            </a:r>
            <a:r>
              <a:rPr lang="en-US" altLang="ja-JP" sz="1800" dirty="0" smtClean="0">
                <a:ea typeface="ＭＳ Ｐゴシック" charset="-128"/>
              </a:rPr>
              <a:t>- </a:t>
            </a:r>
            <a:r>
              <a:rPr lang="en-US" sz="1800" i="1" u="sng" dirty="0" smtClean="0"/>
              <a:t>the state of semi-dryness in an unfired piece of clay</a:t>
            </a:r>
            <a:r>
              <a:rPr lang="en-US" sz="1800" i="1" dirty="0" smtClean="0"/>
              <a:t>.  This is the preferred time for building, final tooling, carving and surface design.</a:t>
            </a:r>
            <a:endParaRPr lang="en-US" altLang="ja-JP" sz="1800" dirty="0" smtClean="0">
              <a:ea typeface="ＭＳ Ｐゴシック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solidFill>
                  <a:srgbClr val="FF0000"/>
                </a:solidFill>
                <a:ea typeface="ＭＳ Ｐゴシック" charset="-128"/>
              </a:rPr>
              <a:t>Bone-dry</a:t>
            </a:r>
            <a:r>
              <a:rPr lang="en-US" altLang="ja-JP" dirty="0" smtClean="0">
                <a:ea typeface="ＭＳ Ｐゴシック" charset="-128"/>
              </a:rPr>
              <a:t>- </a:t>
            </a:r>
            <a:r>
              <a:rPr lang="en-US" dirty="0" smtClean="0"/>
              <a:t>The final stage of </a:t>
            </a:r>
            <a:r>
              <a:rPr lang="en-US" dirty="0" err="1" smtClean="0"/>
              <a:t>greenware</a:t>
            </a:r>
            <a:r>
              <a:rPr lang="en-US" dirty="0" smtClean="0"/>
              <a:t>, </a:t>
            </a:r>
            <a:r>
              <a:rPr lang="en-US" u="sng" dirty="0" smtClean="0"/>
              <a:t>clay dried to a completely dry state and ready to be fired. </a:t>
            </a:r>
            <a:r>
              <a:rPr lang="en-US" dirty="0" smtClean="0"/>
              <a:t>In this stage, the clay is very fragile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ea typeface="ＭＳ Ｐゴシック" charset="-128"/>
            </a:endParaRP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57" y="4414838"/>
            <a:ext cx="2321004" cy="2443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38" y="4414838"/>
            <a:ext cx="2286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399" y="4414838"/>
            <a:ext cx="2971800" cy="22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4 Stages of Clay?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1800" u="sng" dirty="0" err="1">
                <a:solidFill>
                  <a:srgbClr val="FF0000"/>
                </a:solidFill>
                <a:ea typeface="ＭＳ Ｐゴシック" charset="-128"/>
              </a:rPr>
              <a:t>Greenware</a:t>
            </a:r>
            <a:r>
              <a:rPr lang="en-US" altLang="ja-JP" sz="1800" u="sng" dirty="0">
                <a:ea typeface="ＭＳ Ｐゴシック" charset="-128"/>
              </a:rPr>
              <a:t>-</a:t>
            </a:r>
            <a:r>
              <a:rPr lang="en-US" altLang="ja-JP" sz="1800" dirty="0">
                <a:ea typeface="ＭＳ Ｐゴシック" charset="-128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(1st Stage of </a:t>
            </a:r>
            <a:r>
              <a:rPr lang="en-US" sz="1800" dirty="0" smtClean="0">
                <a:solidFill>
                  <a:srgbClr val="FF0000"/>
                </a:solidFill>
              </a:rPr>
              <a:t>Clay) </a:t>
            </a:r>
            <a:r>
              <a:rPr lang="en-US" altLang="ja-JP" sz="1800" dirty="0" smtClean="0">
                <a:ea typeface="ＭＳ Ｐゴシック" charset="-128"/>
              </a:rPr>
              <a:t>a </a:t>
            </a:r>
            <a:r>
              <a:rPr lang="en-US" altLang="ja-JP" sz="1800" dirty="0">
                <a:ea typeface="ＭＳ Ｐゴシック" charset="-128"/>
              </a:rPr>
              <a:t>term used for clay that has not had an initial firing</a:t>
            </a:r>
            <a:r>
              <a:rPr lang="en-US" altLang="ja-JP" sz="1800" dirty="0" smtClean="0">
                <a:ea typeface="ＭＳ Ｐゴシック" charset="-128"/>
              </a:rPr>
              <a:t>. Still malleable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1800" dirty="0" smtClean="0">
                <a:solidFill>
                  <a:srgbClr val="FF0000"/>
                </a:solidFill>
                <a:ea typeface="ＭＳ Ｐゴシック" charset="-128"/>
              </a:rPr>
              <a:t>Leather-hard</a:t>
            </a:r>
            <a:r>
              <a:rPr lang="en-US" altLang="ja-JP" sz="1800" dirty="0" smtClean="0">
                <a:ea typeface="ＭＳ Ｐゴシック" charset="-128"/>
              </a:rPr>
              <a:t>- </a:t>
            </a:r>
            <a:r>
              <a:rPr lang="en-US" sz="1800" i="1" u="sng" dirty="0" smtClean="0"/>
              <a:t>the state of semi-dryness in an unfired piece of clay</a:t>
            </a:r>
            <a:r>
              <a:rPr lang="en-US" sz="1800" i="1" dirty="0" smtClean="0"/>
              <a:t>.  This is the preferred time for building, final tooling, carving and surface design.</a:t>
            </a:r>
            <a:endParaRPr lang="en-US" altLang="ja-JP" sz="1800" dirty="0" smtClean="0">
              <a:ea typeface="ＭＳ Ｐゴシック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1800" dirty="0" smtClean="0">
                <a:solidFill>
                  <a:srgbClr val="FF0000"/>
                </a:solidFill>
                <a:ea typeface="ＭＳ Ｐゴシック" charset="-128"/>
              </a:rPr>
              <a:t>Bone-dry</a:t>
            </a:r>
            <a:r>
              <a:rPr lang="en-US" altLang="ja-JP" sz="1800" dirty="0" smtClean="0">
                <a:ea typeface="ＭＳ Ｐゴシック" charset="-128"/>
              </a:rPr>
              <a:t>- </a:t>
            </a:r>
            <a:r>
              <a:rPr lang="en-US" sz="1800" dirty="0" smtClean="0"/>
              <a:t>The final stage of </a:t>
            </a:r>
            <a:r>
              <a:rPr lang="en-US" sz="1800" dirty="0" err="1" smtClean="0"/>
              <a:t>greenware</a:t>
            </a:r>
            <a:r>
              <a:rPr lang="en-US" sz="1800" dirty="0" smtClean="0"/>
              <a:t>, </a:t>
            </a:r>
            <a:r>
              <a:rPr lang="en-US" sz="1800" u="sng" dirty="0" smtClean="0"/>
              <a:t>clay dried to a completely dry state and ready to be fired. </a:t>
            </a:r>
            <a:r>
              <a:rPr lang="en-US" sz="1800" dirty="0" smtClean="0"/>
              <a:t>In this stage, the clay is very fragile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err="1" smtClean="0">
                <a:solidFill>
                  <a:srgbClr val="FF0000"/>
                </a:solidFill>
              </a:rPr>
              <a:t>Bisqueware</a:t>
            </a:r>
            <a:r>
              <a:rPr lang="en-US" sz="5400" dirty="0" smtClean="0"/>
              <a:t>- </a:t>
            </a:r>
            <a:r>
              <a:rPr lang="en-US" altLang="ja-JP" sz="5400" u="sng" dirty="0" smtClean="0">
                <a:solidFill>
                  <a:srgbClr val="000000"/>
                </a:solidFill>
                <a:ea typeface="ＭＳ Ｐゴシック" charset="-128"/>
              </a:rPr>
              <a:t>fired but unglazed </a:t>
            </a:r>
            <a:r>
              <a:rPr lang="en-US" altLang="ja-JP" sz="5400" dirty="0" smtClean="0">
                <a:solidFill>
                  <a:srgbClr val="000000"/>
                </a:solidFill>
                <a:ea typeface="ＭＳ Ｐゴシック" charset="-128"/>
              </a:rPr>
              <a:t>clay.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ea typeface="ＭＳ Ｐゴシック" charset="-128"/>
            </a:endParaRP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53" y="4414838"/>
            <a:ext cx="2321004" cy="2443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234" y="4388385"/>
            <a:ext cx="2286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733" y="4414838"/>
            <a:ext cx="2971800" cy="2233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910" y="4178971"/>
            <a:ext cx="3291948" cy="24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3 Surface Design Techniques?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Impression</a:t>
            </a:r>
            <a:r>
              <a:rPr lang="en-US" sz="1800" dirty="0" smtClean="0"/>
              <a:t> -</a:t>
            </a:r>
            <a:r>
              <a:rPr lang="en-US" u="sng" dirty="0" smtClean="0"/>
              <a:t>Creating texture by pushing something into the leather-hard surface.</a:t>
            </a: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58" t="23352" r="24694" b="16256"/>
          <a:stretch/>
        </p:blipFill>
        <p:spPr>
          <a:xfrm>
            <a:off x="8187456" y="2597728"/>
            <a:ext cx="2956002" cy="4184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36862"/>
            <a:ext cx="5063836" cy="38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3 Surface Design Techniques?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8129509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Impression</a:t>
            </a:r>
            <a:r>
              <a:rPr lang="en-US" sz="1800" dirty="0" smtClean="0"/>
              <a:t> -Creating texture by pushing something into the leather-hard surface.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Incising</a:t>
            </a:r>
            <a:r>
              <a:rPr lang="en-US" sz="3600" dirty="0" smtClean="0"/>
              <a:t>- </a:t>
            </a:r>
            <a:r>
              <a:rPr lang="en-US" sz="3600" u="sng" dirty="0" smtClean="0"/>
              <a:t>Decorating the surface of the clay by carving into leather-hard clay.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709" y="1321303"/>
            <a:ext cx="2015835" cy="1514756"/>
          </a:xfrm>
          <a:prstGeom prst="rect">
            <a:avLst/>
          </a:prstGeom>
        </p:spPr>
      </p:pic>
      <p:pic>
        <p:nvPicPr>
          <p:cNvPr id="6" name="Content Placeholder 3" descr="IMG_519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4799" y="3795845"/>
            <a:ext cx="7058026" cy="29206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20644088">
            <a:off x="5635949" y="4196903"/>
            <a:ext cx="3801411" cy="1813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 descr="IMG_520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532" y="3660906"/>
            <a:ext cx="2345731" cy="31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2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1" y="0"/>
            <a:ext cx="5486400" cy="1143000"/>
          </a:xfrm>
        </p:spPr>
        <p:txBody>
          <a:bodyPr/>
          <a:lstStyle/>
          <a:p>
            <a:r>
              <a:rPr lang="en-US" b="1" u="sng" dirty="0" smtClean="0"/>
              <a:t>Today’s Vocab (day 1)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27" y="852055"/>
            <a:ext cx="6952674" cy="562494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Wedging</a:t>
            </a:r>
            <a:endParaRPr lang="en-US" sz="36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Air </a:t>
            </a:r>
            <a:r>
              <a:rPr lang="en-US" sz="3600" dirty="0" smtClean="0">
                <a:solidFill>
                  <a:srgbClr val="FF0000"/>
                </a:solidFill>
              </a:rPr>
              <a:t>Pockets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Slip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Score</a:t>
            </a:r>
            <a:endParaRPr lang="en-US" sz="36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u="sng" dirty="0" smtClean="0">
                <a:solidFill>
                  <a:srgbClr val="FF0000"/>
                </a:solidFill>
              </a:rPr>
              <a:t>Three </a:t>
            </a:r>
            <a:r>
              <a:rPr lang="en-US" sz="3600" u="sng" dirty="0" smtClean="0">
                <a:solidFill>
                  <a:srgbClr val="FF0000"/>
                </a:solidFill>
              </a:rPr>
              <a:t>Hand-building Techniques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b="1" dirty="0" smtClean="0">
                <a:solidFill>
                  <a:srgbClr val="FF0000"/>
                </a:solidFill>
              </a:rPr>
              <a:t>Slab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618" y="852055"/>
            <a:ext cx="4440382" cy="50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What are the 3 Surface Design Techniques?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8602222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Impression</a:t>
            </a:r>
            <a:r>
              <a:rPr lang="en-US" sz="1800" dirty="0" smtClean="0"/>
              <a:t> -Creating texture by pushing something into the leather-hard surface.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Incising</a:t>
            </a:r>
            <a:r>
              <a:rPr lang="en-US" sz="1800" dirty="0" smtClean="0"/>
              <a:t>- Decorating the surface of the clay by carving into leather-hard clay.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Inlay</a:t>
            </a:r>
            <a:r>
              <a:rPr lang="en-US" sz="3600" dirty="0" smtClean="0"/>
              <a:t>- </a:t>
            </a:r>
            <a:r>
              <a:rPr lang="en-US" sz="3600" u="sng" dirty="0" smtClean="0"/>
              <a:t>Removing an area of clay to replace with another type of clay.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678" y="1178428"/>
            <a:ext cx="2015835" cy="1514756"/>
          </a:xfrm>
          <a:prstGeom prst="rect">
            <a:avLst/>
          </a:prstGeom>
        </p:spPr>
      </p:pic>
      <p:pic>
        <p:nvPicPr>
          <p:cNvPr id="10" name="Picture 9" descr="IMG_520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678" y="2836059"/>
            <a:ext cx="2345731" cy="3157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0463"/>
            <a:ext cx="2565642" cy="2957512"/>
          </a:xfrm>
          <a:prstGeom prst="rect">
            <a:avLst/>
          </a:prstGeom>
        </p:spPr>
      </p:pic>
      <p:pic>
        <p:nvPicPr>
          <p:cNvPr id="12" name="Picture 2" descr="27288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642" y="3700463"/>
            <a:ext cx="1578769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84" y="3837107"/>
            <a:ext cx="3063873" cy="30208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06881" y="5942568"/>
            <a:ext cx="14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Clay extruder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345" y="362655"/>
            <a:ext cx="64878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Goals for today/Day 1</a:t>
            </a:r>
          </a:p>
          <a:p>
            <a:r>
              <a:rPr lang="en-US" sz="4000" i="1" dirty="0" smtClean="0"/>
              <a:t>I can</a:t>
            </a:r>
            <a:r>
              <a:rPr lang="mr-IN" sz="4000" i="1" dirty="0" smtClean="0"/>
              <a:t>…</a:t>
            </a:r>
            <a:endParaRPr lang="en-US" sz="4000" i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4000" dirty="0" smtClean="0"/>
              <a:t>Roll out a slab for the base/bottom of my vase.</a:t>
            </a:r>
          </a:p>
          <a:p>
            <a:pPr lvl="2"/>
            <a:r>
              <a:rPr lang="en-US" sz="4000" dirty="0" smtClean="0"/>
              <a:t>(Use a circle shape to cut it out of the slab)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u="sng" dirty="0" smtClean="0"/>
              <a:t>Add coils, slipping and scoring as I build.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smtClean="0"/>
              <a:t>Build the coils going out and not up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93" y="0"/>
            <a:ext cx="3444677" cy="22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89" y="2279750"/>
            <a:ext cx="3455284" cy="245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85" y="4699000"/>
            <a:ext cx="2961222" cy="215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6151418" y="5673436"/>
            <a:ext cx="2013367" cy="2078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5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 CAN</a:t>
            </a:r>
            <a:r>
              <a:rPr lang="mr-IN" i="1" dirty="0" smtClean="0"/>
              <a:t>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06" y="1464829"/>
            <a:ext cx="4207913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4000" u="sng" dirty="0" smtClean="0"/>
              <a:t>Smooth out my coils on the INSIDE and OUTSIDE of my vase</a:t>
            </a:r>
            <a:endParaRPr lang="en-US" sz="40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419" y="-1"/>
            <a:ext cx="7858582" cy="55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9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IMG_51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352" y="3699207"/>
            <a:ext cx="7058026" cy="2920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20644088">
            <a:off x="2193502" y="4100265"/>
            <a:ext cx="3801411" cy="1813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29" y="-39420"/>
            <a:ext cx="10515600" cy="1325563"/>
          </a:xfrm>
        </p:spPr>
        <p:txBody>
          <a:bodyPr/>
          <a:lstStyle/>
          <a:p>
            <a:r>
              <a:rPr lang="en-US" dirty="0" smtClean="0"/>
              <a:t>I 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325" y="904807"/>
            <a:ext cx="5634318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600" u="sng" dirty="0" smtClean="0"/>
              <a:t>Incise my designs that are inspired from the David Vases/Chinese culture, while filling the space</a:t>
            </a:r>
          </a:p>
          <a:p>
            <a:pPr marL="514350" indent="-514350">
              <a:buFont typeface="+mj-lt"/>
              <a:buAutoNum type="arabicPeriod" startAt="3"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518" y="679077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83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en-US" sz="3600" u="sng" dirty="0" smtClean="0"/>
              <a:t>Clean up my </a:t>
            </a:r>
            <a:r>
              <a:rPr lang="en-US" sz="3600" u="sng" dirty="0" err="1" smtClean="0"/>
              <a:t>leatherhard</a:t>
            </a:r>
            <a:r>
              <a:rPr lang="en-US" sz="3600" u="sng" dirty="0" smtClean="0"/>
              <a:t> clay so that it is ready to be fired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533306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EarwigFactory-Regular"/>
                <a:cs typeface="EarwigFactory-Regular"/>
              </a:rPr>
              <a:t>5. Vinegar</a:t>
            </a:r>
            <a:endParaRPr lang="en-US" sz="7200" dirty="0">
              <a:latin typeface="EarwigFactory-Regular"/>
              <a:cs typeface="EarwigFactory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417638"/>
            <a:ext cx="5186362" cy="5186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804" y="1392238"/>
            <a:ext cx="3733028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6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EarwigFactory-Regular"/>
                <a:cs typeface="EarwigFactory-Regular"/>
              </a:rPr>
              <a:t>5. Vinegar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acidity of vinegar makes it </a:t>
            </a:r>
            <a:r>
              <a:rPr lang="en-US" u="sng" dirty="0"/>
              <a:t>act like a glue for </a:t>
            </a:r>
            <a:r>
              <a:rPr lang="en-US" b="1" i="1" u="sng" dirty="0" smtClean="0"/>
              <a:t>bone-dry clay</a:t>
            </a:r>
            <a:r>
              <a:rPr lang="en-US" dirty="0"/>
              <a:t>. Apply it to both </a:t>
            </a:r>
            <a:r>
              <a:rPr lang="en-US" dirty="0" smtClean="0"/>
              <a:t>surfaces, slip &amp; score, press </a:t>
            </a:r>
            <a:r>
              <a:rPr lang="en-US" dirty="0"/>
              <a:t>the pieces </a:t>
            </a:r>
            <a:r>
              <a:rPr lang="en-US" dirty="0" smtClean="0"/>
              <a:t>together and smooth clay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737" y="3674713"/>
            <a:ext cx="2794187" cy="2794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854" y="3323453"/>
            <a:ext cx="2574280" cy="33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385" y="5241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5400" u="sng" dirty="0" smtClean="0">
                <a:solidFill>
                  <a:srgbClr val="FF0000"/>
                </a:solidFill>
                <a:ea typeface="ＭＳ Ｐゴシック" charset="-128"/>
              </a:rPr>
              <a:t>6. Firing</a:t>
            </a:r>
            <a:r>
              <a:rPr lang="en-US" altLang="ja-JP" sz="5400" dirty="0" smtClean="0">
                <a:solidFill>
                  <a:srgbClr val="000000"/>
                </a:solidFill>
                <a:ea typeface="ＭＳ Ｐゴシック" charset="-128"/>
              </a:rPr>
              <a:t>- </a:t>
            </a:r>
            <a:r>
              <a:rPr lang="en-US" altLang="ja-JP" sz="5400" u="sng" dirty="0">
                <a:solidFill>
                  <a:srgbClr val="000000"/>
                </a:solidFill>
                <a:ea typeface="ＭＳ Ｐゴシック" charset="-128"/>
              </a:rPr>
              <a:t>to heat clay in a kiln to the required temperature</a:t>
            </a:r>
            <a:r>
              <a:rPr lang="en-US" altLang="ja-JP" sz="5400" dirty="0">
                <a:solidFill>
                  <a:schemeClr val="bg1"/>
                </a:solidFill>
                <a:ea typeface="ＭＳ Ｐゴシック" charset="-128"/>
              </a:rPr>
              <a:t>.</a:t>
            </a:r>
          </a:p>
        </p:txBody>
      </p:sp>
      <p:pic>
        <p:nvPicPr>
          <p:cNvPr id="37895" name="Picture 7" descr="cs_splash_kil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477" y="1506261"/>
            <a:ext cx="3806825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1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Vocab </a:t>
            </a:r>
            <a:r>
              <a:rPr lang="en-US" dirty="0">
                <a:solidFill>
                  <a:srgbClr val="FF0000"/>
                </a:solidFill>
              </a:rPr>
              <a:t>for Clay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6549" y="1295400"/>
            <a:ext cx="10918902" cy="167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ja-JP" sz="2000" u="sng" dirty="0">
                <a:solidFill>
                  <a:srgbClr val="000000"/>
                </a:solidFill>
                <a:ea typeface="ＭＳ Ｐゴシック" charset="-128"/>
              </a:rPr>
              <a:t>Firing</a:t>
            </a:r>
            <a:r>
              <a:rPr lang="en-US" altLang="ja-JP" sz="2000" dirty="0">
                <a:solidFill>
                  <a:srgbClr val="000000"/>
                </a:solidFill>
                <a:ea typeface="ＭＳ Ｐゴシック" charset="-128"/>
              </a:rPr>
              <a:t>- to heat clay in a kiln to the required temperature.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sz="5400" u="sng" dirty="0" smtClean="0">
                <a:solidFill>
                  <a:srgbClr val="FF0000"/>
                </a:solidFill>
                <a:ea typeface="ＭＳ Ｐゴシック" charset="-128"/>
              </a:rPr>
              <a:t>7. Kiln</a:t>
            </a:r>
            <a:r>
              <a:rPr lang="en-US" altLang="ja-JP" sz="5400" u="sng" dirty="0" smtClean="0">
                <a:solidFill>
                  <a:srgbClr val="000000"/>
                </a:solidFill>
                <a:ea typeface="ＭＳ Ｐゴシック" charset="-128"/>
              </a:rPr>
              <a:t>- </a:t>
            </a:r>
            <a:r>
              <a:rPr lang="en-US" altLang="ja-JP" sz="5400" u="sng" dirty="0">
                <a:solidFill>
                  <a:srgbClr val="000000"/>
                </a:solidFill>
                <a:ea typeface="ＭＳ Ｐゴシック" charset="-128"/>
              </a:rPr>
              <a:t>a furnace or oven for firing clay.</a:t>
            </a:r>
          </a:p>
        </p:txBody>
      </p:sp>
      <p:pic>
        <p:nvPicPr>
          <p:cNvPr id="36868" name="Picture 4" descr="electric_kiln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1" y="2971800"/>
            <a:ext cx="2930525" cy="3581400"/>
          </a:xfrm>
          <a:prstGeom prst="rect">
            <a:avLst/>
          </a:prstGeom>
          <a:noFill/>
        </p:spPr>
      </p:pic>
      <p:pic>
        <p:nvPicPr>
          <p:cNvPr id="36870" name="Picture 6" descr="kiln_lo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895600"/>
            <a:ext cx="28575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5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electric_kiln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2789" y="2400300"/>
            <a:ext cx="2930525" cy="3581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30307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How hot do you think the kiln gets for firing </a:t>
            </a:r>
            <a:r>
              <a:rPr lang="en-US" sz="5400" dirty="0" err="1"/>
              <a:t>greenware</a:t>
            </a:r>
            <a:r>
              <a:rPr lang="en-US" sz="5400" dirty="0"/>
              <a:t> to </a:t>
            </a:r>
            <a:r>
              <a:rPr lang="en-US" sz="5400" dirty="0" err="1"/>
              <a:t>bisqueware</a:t>
            </a:r>
            <a:r>
              <a:rPr lang="en-US" sz="5400" dirty="0"/>
              <a:t>?</a:t>
            </a:r>
          </a:p>
        </p:txBody>
      </p:sp>
      <p:pic>
        <p:nvPicPr>
          <p:cNvPr id="8" name="Picture 7" descr="cs_splash_kil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432" y="2057400"/>
            <a:ext cx="3806825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1" y="0"/>
            <a:ext cx="5486400" cy="1143000"/>
          </a:xfrm>
        </p:spPr>
        <p:txBody>
          <a:bodyPr/>
          <a:lstStyle/>
          <a:p>
            <a:r>
              <a:rPr lang="en-US" b="1" u="sng" dirty="0" smtClean="0"/>
              <a:t>Today’s Vocab (day </a:t>
            </a:r>
            <a:r>
              <a:rPr lang="en-US" b="1" u="sng" dirty="0" smtClean="0"/>
              <a:t>2)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27" y="852055"/>
            <a:ext cx="6952674" cy="562494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u="sng" dirty="0" smtClean="0">
                <a:solidFill>
                  <a:srgbClr val="FF0000"/>
                </a:solidFill>
              </a:rPr>
              <a:t>Three </a:t>
            </a:r>
            <a:r>
              <a:rPr lang="en-US" sz="3600" u="sng" dirty="0" smtClean="0">
                <a:solidFill>
                  <a:srgbClr val="FF0000"/>
                </a:solidFill>
              </a:rPr>
              <a:t>Hand-building Techniques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Slab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u="sng" dirty="0" smtClean="0">
                <a:solidFill>
                  <a:srgbClr val="FF0000"/>
                </a:solidFill>
              </a:rPr>
              <a:t>Coil</a:t>
            </a:r>
            <a:endParaRPr lang="en-US" sz="3600" u="sng" dirty="0" smtClean="0">
              <a:solidFill>
                <a:srgbClr val="FF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Four stages of clay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GREENWARE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FF0000"/>
                </a:solidFill>
              </a:rPr>
              <a:t>Three </a:t>
            </a:r>
            <a:r>
              <a:rPr lang="en-US" u="sng" dirty="0">
                <a:solidFill>
                  <a:srgbClr val="FF0000"/>
                </a:solidFill>
              </a:rPr>
              <a:t>surface design techniques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Impression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971550" lvl="1" indent="-514350">
              <a:buFont typeface="+mj-lt"/>
              <a:buAutoNum type="arabicPeriod"/>
            </a:pPr>
            <a:endParaRPr lang="en-US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618" y="852055"/>
            <a:ext cx="4440382" cy="50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electric_kiln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508" y="3239914"/>
            <a:ext cx="2384546" cy="29141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20684017">
            <a:off x="6340139" y="1951366"/>
            <a:ext cx="4199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1888 degrees!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0" y="737702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hot do you think the kiln gets for firing </a:t>
            </a:r>
            <a:r>
              <a:rPr lang="en-US" sz="3600" dirty="0" err="1"/>
              <a:t>greenware</a:t>
            </a:r>
            <a:r>
              <a:rPr lang="en-US" sz="3600" dirty="0"/>
              <a:t> to </a:t>
            </a:r>
            <a:r>
              <a:rPr lang="en-US" sz="3600" dirty="0" err="1"/>
              <a:t>bisqueware</a:t>
            </a:r>
            <a:r>
              <a:rPr lang="en-US" sz="3600" dirty="0"/>
              <a:t>?</a:t>
            </a:r>
          </a:p>
        </p:txBody>
      </p:sp>
      <p:pic>
        <p:nvPicPr>
          <p:cNvPr id="9" name="Picture 8" descr="cs_splash_kil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6" y="2228850"/>
            <a:ext cx="3806825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82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172" y="937418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US" sz="15000" dirty="0" smtClean="0">
                <a:latin typeface="CookieMonster Medium" charset="0"/>
                <a:ea typeface="CookieMonster Medium" charset="0"/>
                <a:cs typeface="CookieMonster Medium" charset="0"/>
              </a:rPr>
              <a:t>8. Glaze </a:t>
            </a:r>
            <a:endParaRPr lang="en-US" sz="15000" dirty="0">
              <a:latin typeface="CookieMonster Medium" charset="0"/>
              <a:ea typeface="CookieMonster Medium" charset="0"/>
              <a:cs typeface="CookieMonster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0480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ja-JP" u="sng" dirty="0" smtClean="0">
                <a:solidFill>
                  <a:srgbClr val="FF0000"/>
                </a:solidFill>
                <a:ea typeface="ＭＳ Ｐゴシック" charset="-128"/>
              </a:rPr>
              <a:t>Glaze</a:t>
            </a:r>
            <a:r>
              <a:rPr lang="en-US" altLang="ja-JP" dirty="0" smtClean="0">
                <a:ea typeface="ＭＳ Ｐゴシック" charset="-128"/>
              </a:rPr>
              <a:t>- </a:t>
            </a:r>
            <a:r>
              <a:rPr lang="en-US" altLang="ja-JP" u="sng" dirty="0">
                <a:ea typeface="ＭＳ Ｐゴシック" charset="-128"/>
              </a:rPr>
              <a:t>a coating chemically similar to glass, used on </a:t>
            </a:r>
            <a:r>
              <a:rPr lang="en-US" altLang="ja-JP" u="sng" dirty="0">
                <a:solidFill>
                  <a:srgbClr val="000000"/>
                </a:solidFill>
                <a:ea typeface="ＭＳ Ｐゴシック" charset="-128"/>
              </a:rPr>
              <a:t>pottery as a finish. </a:t>
            </a:r>
            <a:r>
              <a:rPr lang="en-US" altLang="ja-JP" u="sng" dirty="0" smtClean="0">
                <a:solidFill>
                  <a:srgbClr val="000000"/>
                </a:solidFill>
                <a:ea typeface="ＭＳ Ｐゴシック" charset="-128"/>
              </a:rPr>
              <a:t>3 coats is needed</a:t>
            </a:r>
            <a:endParaRPr lang="en-US" u="sng" dirty="0">
              <a:solidFill>
                <a:srgbClr val="000000"/>
              </a:solidFill>
            </a:endParaRPr>
          </a:p>
        </p:txBody>
      </p:sp>
      <p:pic>
        <p:nvPicPr>
          <p:cNvPr id="4" name="Picture 5" descr="glaz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141035"/>
            <a:ext cx="3018372" cy="2694757"/>
          </a:xfrm>
          <a:prstGeom prst="rect">
            <a:avLst/>
          </a:prstGeom>
          <a:noFill/>
        </p:spPr>
      </p:pic>
      <p:pic>
        <p:nvPicPr>
          <p:cNvPr id="5" name="Picture 7" descr="all_olor_vailab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4068976"/>
            <a:ext cx="3124200" cy="281285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095" y="152401"/>
            <a:ext cx="336697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1" y="0"/>
            <a:ext cx="5486400" cy="1143000"/>
          </a:xfrm>
        </p:spPr>
        <p:txBody>
          <a:bodyPr/>
          <a:lstStyle/>
          <a:p>
            <a:r>
              <a:rPr lang="en-US" b="1" u="sng" dirty="0" smtClean="0"/>
              <a:t>Today’s Vocab (day </a:t>
            </a:r>
            <a:r>
              <a:rPr lang="en-US" b="1" u="sng" dirty="0"/>
              <a:t>3</a:t>
            </a:r>
            <a:r>
              <a:rPr lang="en-US" b="1" u="sng" dirty="0" smtClean="0"/>
              <a:t>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27" y="852055"/>
            <a:ext cx="6952674" cy="562494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u="sng" dirty="0" smtClean="0">
                <a:solidFill>
                  <a:srgbClr val="FF0000"/>
                </a:solidFill>
              </a:rPr>
              <a:t>Three </a:t>
            </a:r>
            <a:r>
              <a:rPr lang="en-US" sz="3600" u="sng" dirty="0" smtClean="0">
                <a:solidFill>
                  <a:srgbClr val="FF0000"/>
                </a:solidFill>
              </a:rPr>
              <a:t>Hand-building Techniques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Slab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Coil</a:t>
            </a:r>
            <a:endParaRPr lang="en-US" sz="3600" dirty="0" smtClean="0">
              <a:solidFill>
                <a:srgbClr val="FF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600" u="sng" dirty="0" smtClean="0">
                <a:solidFill>
                  <a:srgbClr val="FF0000"/>
                </a:solidFill>
              </a:rPr>
              <a:t>Pinch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Four stages of clay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GREENWARE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Leather-hard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FF0000"/>
                </a:solidFill>
              </a:rPr>
              <a:t>Three </a:t>
            </a:r>
            <a:r>
              <a:rPr lang="en-US" u="sng" dirty="0">
                <a:solidFill>
                  <a:srgbClr val="FF0000"/>
                </a:solidFill>
              </a:rPr>
              <a:t>surface design techniques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Impression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Incise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endParaRPr lang="en-US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618" y="852055"/>
            <a:ext cx="4440382" cy="50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1" y="0"/>
            <a:ext cx="5486400" cy="1143000"/>
          </a:xfrm>
        </p:spPr>
        <p:txBody>
          <a:bodyPr/>
          <a:lstStyle/>
          <a:p>
            <a:r>
              <a:rPr lang="en-US" b="1" u="sng" dirty="0" smtClean="0"/>
              <a:t>Today’s Vocab (day </a:t>
            </a:r>
            <a:r>
              <a:rPr lang="en-US" b="1" u="sng" dirty="0" smtClean="0"/>
              <a:t>4)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27" y="852055"/>
            <a:ext cx="6952674" cy="56249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Four </a:t>
            </a:r>
            <a:r>
              <a:rPr lang="en-US" u="sng" dirty="0">
                <a:solidFill>
                  <a:srgbClr val="FF0000"/>
                </a:solidFill>
              </a:rPr>
              <a:t>stages of clay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GREENWARE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Leather-hard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FF0000"/>
                </a:solidFill>
              </a:rPr>
              <a:t>Bone-dry</a:t>
            </a:r>
            <a:endParaRPr lang="en-US" u="sng" dirty="0">
              <a:solidFill>
                <a:srgbClr val="FF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u="sng" dirty="0" err="1" smtClean="0">
                <a:solidFill>
                  <a:srgbClr val="FF0000"/>
                </a:solidFill>
              </a:rPr>
              <a:t>Bisqueware</a:t>
            </a:r>
            <a:endParaRPr lang="en-US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Three </a:t>
            </a:r>
            <a:r>
              <a:rPr lang="en-US" u="sng" dirty="0">
                <a:solidFill>
                  <a:srgbClr val="FF0000"/>
                </a:solidFill>
              </a:rPr>
              <a:t>surface design techniques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Impression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Incise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Inlay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>
                <a:solidFill>
                  <a:srgbClr val="FF0000"/>
                </a:solidFill>
              </a:rPr>
              <a:t>Vinegar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 smtClean="0">
                <a:solidFill>
                  <a:srgbClr val="FF0000"/>
                </a:solidFill>
              </a:rPr>
              <a:t>Fire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 smtClean="0">
                <a:solidFill>
                  <a:srgbClr val="FF0000"/>
                </a:solidFill>
              </a:rPr>
              <a:t>Kiln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 smtClean="0">
                <a:solidFill>
                  <a:srgbClr val="FF0000"/>
                </a:solidFill>
              </a:rPr>
              <a:t>Glaze</a:t>
            </a:r>
          </a:p>
          <a:p>
            <a:pPr marL="514350" indent="-514350">
              <a:buFont typeface="+mj-lt"/>
              <a:buAutoNum type="arabicPeriod" startAt="5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618" y="852055"/>
            <a:ext cx="4440382" cy="50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5486400" cy="1143000"/>
          </a:xfrm>
        </p:spPr>
        <p:txBody>
          <a:bodyPr/>
          <a:lstStyle/>
          <a:p>
            <a:r>
              <a:rPr lang="en-US" dirty="0" smtClean="0"/>
              <a:t>Today’s Vocab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855" y="1550828"/>
            <a:ext cx="61722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u="sng" dirty="0" smtClean="0">
                <a:solidFill>
                  <a:srgbClr val="FF0000"/>
                </a:solidFill>
              </a:rPr>
              <a:t>Wedging</a:t>
            </a:r>
            <a:r>
              <a:rPr lang="en-US" sz="3200" dirty="0" smtClean="0">
                <a:solidFill>
                  <a:srgbClr val="FF0000"/>
                </a:solidFill>
              </a:rPr>
              <a:t>-</a:t>
            </a:r>
            <a:r>
              <a:rPr lang="en-US" sz="3600" i="1" dirty="0" smtClean="0"/>
              <a:t>dropping </a:t>
            </a:r>
            <a:r>
              <a:rPr lang="en-US" sz="3600" i="1" dirty="0"/>
              <a:t>the clay hard on the table top </a:t>
            </a:r>
            <a:r>
              <a:rPr lang="en-US" sz="3600" i="1" u="sng" dirty="0"/>
              <a:t>to force air </a:t>
            </a:r>
            <a:r>
              <a:rPr lang="en-US" sz="3600" i="1" u="sng" dirty="0" smtClean="0"/>
              <a:t>bubbles/pockets </a:t>
            </a:r>
            <a:r>
              <a:rPr lang="en-US" sz="3600" i="1" u="sng" dirty="0"/>
              <a:t>out of clay.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4" name="Picture 3" descr="coil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2133600"/>
            <a:ext cx="2240280" cy="1680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618" y="852055"/>
            <a:ext cx="4440382" cy="50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5486400" cy="1143000"/>
          </a:xfrm>
        </p:spPr>
        <p:txBody>
          <a:bodyPr/>
          <a:lstStyle/>
          <a:p>
            <a:r>
              <a:rPr lang="en-US" dirty="0" smtClean="0"/>
              <a:t>Today’s Vocab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91" y="1066800"/>
            <a:ext cx="61722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Wedging-</a:t>
            </a:r>
            <a:r>
              <a:rPr lang="en-US" sz="2400" i="1" dirty="0" smtClean="0"/>
              <a:t>dropping </a:t>
            </a:r>
            <a:r>
              <a:rPr lang="en-US" sz="2400" i="1" dirty="0"/>
              <a:t>the clay hard on the table top to force air bubbles out of clay.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u="sng" dirty="0">
                <a:solidFill>
                  <a:srgbClr val="FF0000"/>
                </a:solidFill>
              </a:rPr>
              <a:t>Air </a:t>
            </a:r>
            <a:r>
              <a:rPr lang="en-US" sz="3200" u="sng" dirty="0" smtClean="0">
                <a:solidFill>
                  <a:srgbClr val="FF0000"/>
                </a:solidFill>
              </a:rPr>
              <a:t>pockets/bubbles-</a:t>
            </a:r>
            <a:r>
              <a:rPr lang="en-US" sz="3200" i="1" u="sng" dirty="0" smtClean="0"/>
              <a:t>collect </a:t>
            </a:r>
            <a:r>
              <a:rPr lang="en-US" sz="4000" i="1" u="sng" dirty="0"/>
              <a:t>steam in the kiln while firing and explode</a:t>
            </a:r>
          </a:p>
          <a:p>
            <a:pPr marL="514350" indent="-514350">
              <a:buFont typeface="+mj-lt"/>
              <a:buAutoNum type="arabicPeriod"/>
            </a:pPr>
            <a:endParaRPr lang="en-US" sz="2400" i="1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4" name="Picture 3" descr="coil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2133600"/>
            <a:ext cx="2240280" cy="1680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918" y="787952"/>
            <a:ext cx="4440382" cy="50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9545" y="498764"/>
            <a:ext cx="110351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3. </a:t>
            </a:r>
            <a:r>
              <a:rPr lang="en-US" sz="4000" u="sng" dirty="0" smtClean="0">
                <a:solidFill>
                  <a:srgbClr val="FF0000"/>
                </a:solidFill>
              </a:rPr>
              <a:t>Slip-</a:t>
            </a:r>
            <a:r>
              <a:rPr lang="en-US" sz="4000" i="1" u="sng" dirty="0" smtClean="0"/>
              <a:t>water </a:t>
            </a:r>
            <a:r>
              <a:rPr lang="en-US" sz="4000" i="1" u="sng" dirty="0"/>
              <a:t>and clay mixed together to the consistency of heavy cream.  </a:t>
            </a:r>
            <a:r>
              <a:rPr lang="en-US" sz="4000" i="1" dirty="0"/>
              <a:t>It is used as an adhesive in building or mending.  In other words, SLIP is the </a:t>
            </a:r>
            <a:r>
              <a:rPr lang="ja-JP" altLang="en-US" sz="4000" i="1" dirty="0"/>
              <a:t>“</a:t>
            </a:r>
            <a:r>
              <a:rPr lang="en-US" sz="4000" i="1" u="sng" dirty="0"/>
              <a:t>glue</a:t>
            </a:r>
            <a:r>
              <a:rPr lang="ja-JP" altLang="en-US" sz="4000" i="1" u="sng" dirty="0"/>
              <a:t>”</a:t>
            </a:r>
            <a:r>
              <a:rPr lang="en-US" sz="4000" i="1" u="sng" dirty="0"/>
              <a:t> for clay </a:t>
            </a:r>
            <a:r>
              <a:rPr lang="en-US" sz="4000" i="1" dirty="0"/>
              <a:t>ware when you are still building your piece</a:t>
            </a:r>
            <a:r>
              <a:rPr lang="en-US" sz="4000" i="1" dirty="0" smtClean="0"/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072" y="3138054"/>
            <a:ext cx="4959927" cy="3719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064" y="3668863"/>
            <a:ext cx="3713018" cy="27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2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9545" y="498764"/>
            <a:ext cx="110351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00"/>
                </a:solidFill>
              </a:rPr>
              <a:t>4. Score-</a:t>
            </a:r>
            <a:r>
              <a:rPr lang="en-US" sz="4000" i="1" u="sng" dirty="0" smtClean="0">
                <a:solidFill>
                  <a:srgbClr val="000000"/>
                </a:solidFill>
              </a:rPr>
              <a:t>roughing </a:t>
            </a:r>
            <a:r>
              <a:rPr lang="en-US" sz="4000" i="1" u="sng" dirty="0">
                <a:solidFill>
                  <a:srgbClr val="000000"/>
                </a:solidFill>
              </a:rPr>
              <a:t>up the surfaces of clay so different pieces of clay can be joined together.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37" y="2223655"/>
            <a:ext cx="5153891" cy="3865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118" y="2068663"/>
            <a:ext cx="5887018" cy="441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6876</TotalTime>
  <Words>1017</Words>
  <Application>Microsoft Macintosh PowerPoint</Application>
  <PresentationFormat>Widescreen</PresentationFormat>
  <Paragraphs>162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Calibri</vt:lpstr>
      <vt:lpstr>Calibri Light</vt:lpstr>
      <vt:lpstr>CookieMonster Medium</vt:lpstr>
      <vt:lpstr>EarwigFactory-Regular</vt:lpstr>
      <vt:lpstr>Mangal</vt:lpstr>
      <vt:lpstr>Matura MT Script Capitals</vt:lpstr>
      <vt:lpstr>ＭＳ Ｐゴシック</vt:lpstr>
      <vt:lpstr>Yu Gothic</vt:lpstr>
      <vt:lpstr>Arial</vt:lpstr>
      <vt:lpstr>Office Theme</vt:lpstr>
      <vt:lpstr>CLAY</vt:lpstr>
      <vt:lpstr>Today’s Vocab (day 1)</vt:lpstr>
      <vt:lpstr>Today’s Vocab (day 2)</vt:lpstr>
      <vt:lpstr>Today’s Vocab (day 3)</vt:lpstr>
      <vt:lpstr>Today’s Vocab (day 4)</vt:lpstr>
      <vt:lpstr>Today’s Vocab</vt:lpstr>
      <vt:lpstr>Today’s Vocab</vt:lpstr>
      <vt:lpstr>PowerPoint Presentation</vt:lpstr>
      <vt:lpstr>PowerPoint Presentation</vt:lpstr>
      <vt:lpstr>Hand-building   Wheel-throwing</vt:lpstr>
      <vt:lpstr>What are the 3 Hand-building Techniques?</vt:lpstr>
      <vt:lpstr>What are the 3 Hand-building Techniques?</vt:lpstr>
      <vt:lpstr>What are the 3 Hand-building Techniques?</vt:lpstr>
      <vt:lpstr>What are the 4 Stages of Clay?</vt:lpstr>
      <vt:lpstr>What are the 4 Stages of Clay?</vt:lpstr>
      <vt:lpstr>What are the 4 Stages of Clay?</vt:lpstr>
      <vt:lpstr>What are the 4 Stages of Clay?</vt:lpstr>
      <vt:lpstr>What are the 3 Surface Design Techniques?</vt:lpstr>
      <vt:lpstr>What are the 3 Surface Design Techniques?</vt:lpstr>
      <vt:lpstr>What are the 3 Surface Design Techniques?</vt:lpstr>
      <vt:lpstr>PowerPoint Presentation</vt:lpstr>
      <vt:lpstr>I CAN…</vt:lpstr>
      <vt:lpstr>I CAN</vt:lpstr>
      <vt:lpstr>I CAN</vt:lpstr>
      <vt:lpstr>5. Vinegar</vt:lpstr>
      <vt:lpstr>5. Vinegar</vt:lpstr>
      <vt:lpstr>PowerPoint Presentation</vt:lpstr>
      <vt:lpstr>Vocab for Clay</vt:lpstr>
      <vt:lpstr>PowerPoint Presentation</vt:lpstr>
      <vt:lpstr>PowerPoint Presentation</vt:lpstr>
      <vt:lpstr>8. Glaze 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Sulzen</dc:creator>
  <cp:lastModifiedBy>Heather Sulzen</cp:lastModifiedBy>
  <cp:revision>16</cp:revision>
  <dcterms:created xsi:type="dcterms:W3CDTF">2017-01-03T21:09:18Z</dcterms:created>
  <dcterms:modified xsi:type="dcterms:W3CDTF">2018-01-22T16:09:27Z</dcterms:modified>
</cp:coreProperties>
</file>