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38"/>
  </p:notesMasterIdLst>
  <p:sldIdLst>
    <p:sldId id="256" r:id="rId2"/>
    <p:sldId id="259" r:id="rId3"/>
    <p:sldId id="257" r:id="rId4"/>
    <p:sldId id="260" r:id="rId5"/>
    <p:sldId id="261" r:id="rId6"/>
    <p:sldId id="283" r:id="rId7"/>
    <p:sldId id="258" r:id="rId8"/>
    <p:sldId id="263" r:id="rId9"/>
    <p:sldId id="264" r:id="rId10"/>
    <p:sldId id="265" r:id="rId11"/>
    <p:sldId id="268" r:id="rId12"/>
    <p:sldId id="266" r:id="rId13"/>
    <p:sldId id="267" r:id="rId14"/>
    <p:sldId id="269" r:id="rId15"/>
    <p:sldId id="270" r:id="rId16"/>
    <p:sldId id="271" r:id="rId17"/>
    <p:sldId id="273" r:id="rId18"/>
    <p:sldId id="272" r:id="rId19"/>
    <p:sldId id="275" r:id="rId20"/>
    <p:sldId id="279" r:id="rId21"/>
    <p:sldId id="280" r:id="rId22"/>
    <p:sldId id="281" r:id="rId23"/>
    <p:sldId id="276" r:id="rId24"/>
    <p:sldId id="277" r:id="rId25"/>
    <p:sldId id="282" r:id="rId26"/>
    <p:sldId id="278" r:id="rId27"/>
    <p:sldId id="285" r:id="rId28"/>
    <p:sldId id="286" r:id="rId29"/>
    <p:sldId id="287" r:id="rId30"/>
    <p:sldId id="288" r:id="rId31"/>
    <p:sldId id="289" r:id="rId32"/>
    <p:sldId id="291" r:id="rId33"/>
    <p:sldId id="293" r:id="rId34"/>
    <p:sldId id="292" r:id="rId35"/>
    <p:sldId id="290" r:id="rId36"/>
    <p:sldId id="294"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91"/>
    <p:restoredTop sz="92212"/>
  </p:normalViewPr>
  <p:slideViewPr>
    <p:cSldViewPr snapToGrid="0" snapToObjects="1">
      <p:cViewPr>
        <p:scale>
          <a:sx n="100" d="100"/>
          <a:sy n="100" d="100"/>
        </p:scale>
        <p:origin x="592"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8BAA62-8C09-5248-905C-6753EF43A930}" type="datetimeFigureOut">
              <a:rPr lang="en-US" smtClean="0"/>
              <a:t>9/6/17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B68DD2-23F3-E44B-9D45-5A4C33F9903B}" type="slidenum">
              <a:rPr lang="en-US" smtClean="0"/>
              <a:t>‹#›</a:t>
            </a:fld>
            <a:endParaRPr lang="en-US"/>
          </a:p>
        </p:txBody>
      </p:sp>
    </p:spTree>
    <p:extLst>
      <p:ext uri="{BB962C8B-B14F-4D97-AF65-F5344CB8AC3E}">
        <p14:creationId xmlns:p14="http://schemas.microsoft.com/office/powerpoint/2010/main" val="40666775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Pre-test</a:t>
            </a:r>
          </a:p>
          <a:p>
            <a:r>
              <a:rPr lang="en-US" dirty="0" smtClean="0"/>
              <a:t>Keep word sculpture in bin</a:t>
            </a:r>
          </a:p>
          <a:p>
            <a:r>
              <a:rPr lang="en-US" dirty="0" smtClean="0"/>
              <a:t>Re-draw at end-of-semester</a:t>
            </a:r>
            <a:r>
              <a:rPr lang="en-US" baseline="0" dirty="0" smtClean="0"/>
              <a:t> for final</a:t>
            </a:r>
          </a:p>
          <a:p>
            <a:r>
              <a:rPr lang="en-US" baseline="0" dirty="0" smtClean="0"/>
              <a:t>Reflection</a:t>
            </a:r>
            <a:r>
              <a:rPr lang="en-US" dirty="0" smtClean="0"/>
              <a:t> </a:t>
            </a:r>
          </a:p>
          <a:p>
            <a:r>
              <a:rPr lang="en-US" dirty="0" smtClean="0"/>
              <a:t>2D-Advanced, instead of drawing- black</a:t>
            </a:r>
            <a:r>
              <a:rPr lang="en-US" baseline="0" dirty="0" smtClean="0"/>
              <a:t> and white or colored painting</a:t>
            </a:r>
            <a:endParaRPr lang="en-US" dirty="0"/>
          </a:p>
        </p:txBody>
      </p:sp>
      <p:sp>
        <p:nvSpPr>
          <p:cNvPr id="4" name="Slide Number Placeholder 3"/>
          <p:cNvSpPr>
            <a:spLocks noGrp="1"/>
          </p:cNvSpPr>
          <p:nvPr>
            <p:ph type="sldNum" sz="quarter" idx="10"/>
          </p:nvPr>
        </p:nvSpPr>
        <p:spPr/>
        <p:txBody>
          <a:bodyPr/>
          <a:lstStyle/>
          <a:p>
            <a:fld id="{04B68DD2-23F3-E44B-9D45-5A4C33F9903B}" type="slidenum">
              <a:rPr lang="en-US" smtClean="0"/>
              <a:t>1</a:t>
            </a:fld>
            <a:endParaRPr lang="en-US"/>
          </a:p>
        </p:txBody>
      </p:sp>
    </p:spTree>
    <p:extLst>
      <p:ext uri="{BB962C8B-B14F-4D97-AF65-F5344CB8AC3E}">
        <p14:creationId xmlns:p14="http://schemas.microsoft.com/office/powerpoint/2010/main" val="1283091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 </a:t>
            </a:r>
            <a:r>
              <a:rPr lang="en-US" dirty="0" err="1" smtClean="0"/>
              <a:t>Ruscha</a:t>
            </a:r>
            <a:r>
              <a:rPr lang="en-US" dirty="0" smtClean="0"/>
              <a:t>, 1960’s</a:t>
            </a:r>
          </a:p>
          <a:p>
            <a:r>
              <a:rPr lang="en-US" dirty="0" smtClean="0"/>
              <a:t>REVIEW/ second</a:t>
            </a:r>
            <a:r>
              <a:rPr lang="en-US" baseline="0" dirty="0" smtClean="0"/>
              <a:t> day… who is this guy?</a:t>
            </a:r>
            <a:endParaRPr lang="en-US" dirty="0"/>
          </a:p>
        </p:txBody>
      </p:sp>
      <p:sp>
        <p:nvSpPr>
          <p:cNvPr id="4" name="Slide Number Placeholder 3"/>
          <p:cNvSpPr>
            <a:spLocks noGrp="1"/>
          </p:cNvSpPr>
          <p:nvPr>
            <p:ph type="sldNum" sz="quarter" idx="10"/>
          </p:nvPr>
        </p:nvSpPr>
        <p:spPr/>
        <p:txBody>
          <a:bodyPr/>
          <a:lstStyle/>
          <a:p>
            <a:fld id="{04B68DD2-23F3-E44B-9D45-5A4C33F9903B}" type="slidenum">
              <a:rPr lang="en-US" smtClean="0"/>
              <a:t>19</a:t>
            </a:fld>
            <a:endParaRPr lang="en-US"/>
          </a:p>
        </p:txBody>
      </p:sp>
    </p:spTree>
    <p:extLst>
      <p:ext uri="{BB962C8B-B14F-4D97-AF65-F5344CB8AC3E}">
        <p14:creationId xmlns:p14="http://schemas.microsoft.com/office/powerpoint/2010/main" val="3217408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 </a:t>
            </a:r>
            <a:r>
              <a:rPr lang="en-US" dirty="0" err="1" smtClean="0"/>
              <a:t>Ruscha</a:t>
            </a:r>
            <a:r>
              <a:rPr lang="en-US" dirty="0" smtClean="0"/>
              <a:t>, 1960’s, gunpowder and colored pencil on paper</a:t>
            </a:r>
            <a:endParaRPr lang="en-US" dirty="0"/>
          </a:p>
        </p:txBody>
      </p:sp>
      <p:sp>
        <p:nvSpPr>
          <p:cNvPr id="4" name="Slide Number Placeholder 3"/>
          <p:cNvSpPr>
            <a:spLocks noGrp="1"/>
          </p:cNvSpPr>
          <p:nvPr>
            <p:ph type="sldNum" sz="quarter" idx="10"/>
          </p:nvPr>
        </p:nvSpPr>
        <p:spPr/>
        <p:txBody>
          <a:bodyPr/>
          <a:lstStyle/>
          <a:p>
            <a:fld id="{04B68DD2-23F3-E44B-9D45-5A4C33F9903B}" type="slidenum">
              <a:rPr lang="en-US" smtClean="0"/>
              <a:t>25</a:t>
            </a:fld>
            <a:endParaRPr lang="en-US"/>
          </a:p>
        </p:txBody>
      </p:sp>
    </p:spTree>
    <p:extLst>
      <p:ext uri="{BB962C8B-B14F-4D97-AF65-F5344CB8AC3E}">
        <p14:creationId xmlns:p14="http://schemas.microsoft.com/office/powerpoint/2010/main" val="3217408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day, write on </a:t>
            </a:r>
            <a:r>
              <a:rPr lang="en-US" smtClean="0"/>
              <a:t>the back of grade sheet</a:t>
            </a:r>
            <a:endParaRPr lang="en-US" dirty="0"/>
          </a:p>
        </p:txBody>
      </p:sp>
      <p:sp>
        <p:nvSpPr>
          <p:cNvPr id="4" name="Slide Number Placeholder 3"/>
          <p:cNvSpPr>
            <a:spLocks noGrp="1"/>
          </p:cNvSpPr>
          <p:nvPr>
            <p:ph type="sldNum" sz="quarter" idx="10"/>
          </p:nvPr>
        </p:nvSpPr>
        <p:spPr/>
        <p:txBody>
          <a:bodyPr/>
          <a:lstStyle/>
          <a:p>
            <a:fld id="{04B68DD2-23F3-E44B-9D45-5A4C33F9903B}" type="slidenum">
              <a:rPr lang="en-US" smtClean="0"/>
              <a:t>29</a:t>
            </a:fld>
            <a:endParaRPr lang="en-US"/>
          </a:p>
        </p:txBody>
      </p:sp>
    </p:spTree>
    <p:extLst>
      <p:ext uri="{BB962C8B-B14F-4D97-AF65-F5344CB8AC3E}">
        <p14:creationId xmlns:p14="http://schemas.microsoft.com/office/powerpoint/2010/main" val="1220761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r>
              <a:rPr lang="en-US" baseline="0" dirty="0" smtClean="0"/>
              <a:t> of complete compositions</a:t>
            </a:r>
          </a:p>
          <a:p>
            <a:endParaRPr lang="en-US" baseline="0" dirty="0" smtClean="0"/>
          </a:p>
          <a:p>
            <a:r>
              <a:rPr lang="en-US" baseline="0" dirty="0" smtClean="0"/>
              <a:t>Destiny Thomas</a:t>
            </a:r>
          </a:p>
          <a:p>
            <a:r>
              <a:rPr lang="en-US" baseline="0" dirty="0" smtClean="0"/>
              <a:t>Makayla Henderson</a:t>
            </a:r>
            <a:endParaRPr lang="en-US" dirty="0"/>
          </a:p>
        </p:txBody>
      </p:sp>
      <p:sp>
        <p:nvSpPr>
          <p:cNvPr id="4" name="Slide Number Placeholder 3"/>
          <p:cNvSpPr>
            <a:spLocks noGrp="1"/>
          </p:cNvSpPr>
          <p:nvPr>
            <p:ph type="sldNum" sz="quarter" idx="10"/>
          </p:nvPr>
        </p:nvSpPr>
        <p:spPr/>
        <p:txBody>
          <a:bodyPr/>
          <a:lstStyle/>
          <a:p>
            <a:fld id="{04B68DD2-23F3-E44B-9D45-5A4C33F9903B}" type="slidenum">
              <a:rPr lang="en-US" smtClean="0"/>
              <a:t>30</a:t>
            </a:fld>
            <a:endParaRPr lang="en-US"/>
          </a:p>
        </p:txBody>
      </p:sp>
    </p:spTree>
    <p:extLst>
      <p:ext uri="{BB962C8B-B14F-4D97-AF65-F5344CB8AC3E}">
        <p14:creationId xmlns:p14="http://schemas.microsoft.com/office/powerpoint/2010/main" val="1397696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r>
              <a:rPr lang="en-US" baseline="0" dirty="0" smtClean="0"/>
              <a:t> of complete compositions</a:t>
            </a:r>
          </a:p>
          <a:p>
            <a:endParaRPr lang="en-US" baseline="0" dirty="0" smtClean="0"/>
          </a:p>
          <a:p>
            <a:r>
              <a:rPr lang="en-US" baseline="0" dirty="0" smtClean="0"/>
              <a:t>Brittani </a:t>
            </a:r>
            <a:r>
              <a:rPr lang="en-US" baseline="0" dirty="0" err="1" smtClean="0"/>
              <a:t>Schneiter</a:t>
            </a:r>
            <a:endParaRPr lang="en-US" baseline="0" dirty="0" smtClean="0"/>
          </a:p>
          <a:p>
            <a:r>
              <a:rPr lang="en-US" baseline="0" dirty="0" smtClean="0"/>
              <a:t>Sydney Pope</a:t>
            </a:r>
            <a:endParaRPr lang="en-US" dirty="0"/>
          </a:p>
        </p:txBody>
      </p:sp>
      <p:sp>
        <p:nvSpPr>
          <p:cNvPr id="4" name="Slide Number Placeholder 3"/>
          <p:cNvSpPr>
            <a:spLocks noGrp="1"/>
          </p:cNvSpPr>
          <p:nvPr>
            <p:ph type="sldNum" sz="quarter" idx="10"/>
          </p:nvPr>
        </p:nvSpPr>
        <p:spPr/>
        <p:txBody>
          <a:bodyPr/>
          <a:lstStyle/>
          <a:p>
            <a:fld id="{04B68DD2-23F3-E44B-9D45-5A4C33F9903B}" type="slidenum">
              <a:rPr lang="en-US" smtClean="0"/>
              <a:t>31</a:t>
            </a:fld>
            <a:endParaRPr lang="en-US"/>
          </a:p>
        </p:txBody>
      </p:sp>
    </p:spTree>
    <p:extLst>
      <p:ext uri="{BB962C8B-B14F-4D97-AF65-F5344CB8AC3E}">
        <p14:creationId xmlns:p14="http://schemas.microsoft.com/office/powerpoint/2010/main" val="127037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 </a:t>
            </a:r>
            <a:r>
              <a:rPr lang="en-US" dirty="0" err="1" smtClean="0"/>
              <a:t>Ruscha</a:t>
            </a:r>
            <a:r>
              <a:rPr lang="en-US" dirty="0" smtClean="0"/>
              <a:t>, 1960’s, gunpowder and colored pencil on paper</a:t>
            </a:r>
            <a:endParaRPr lang="en-US" dirty="0"/>
          </a:p>
        </p:txBody>
      </p:sp>
      <p:sp>
        <p:nvSpPr>
          <p:cNvPr id="4" name="Slide Number Placeholder 3"/>
          <p:cNvSpPr>
            <a:spLocks noGrp="1"/>
          </p:cNvSpPr>
          <p:nvPr>
            <p:ph type="sldNum" sz="quarter" idx="10"/>
          </p:nvPr>
        </p:nvSpPr>
        <p:spPr/>
        <p:txBody>
          <a:bodyPr/>
          <a:lstStyle/>
          <a:p>
            <a:fld id="{04B68DD2-23F3-E44B-9D45-5A4C33F9903B}" type="slidenum">
              <a:rPr lang="en-US" smtClean="0"/>
              <a:t>2</a:t>
            </a:fld>
            <a:endParaRPr lang="en-US"/>
          </a:p>
        </p:txBody>
      </p:sp>
    </p:spTree>
    <p:extLst>
      <p:ext uri="{BB962C8B-B14F-4D97-AF65-F5344CB8AC3E}">
        <p14:creationId xmlns:p14="http://schemas.microsoft.com/office/powerpoint/2010/main" val="3217408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 in 2012 it sold for 962,500</a:t>
            </a:r>
            <a:endParaRPr lang="en-US" dirty="0"/>
          </a:p>
        </p:txBody>
      </p:sp>
      <p:sp>
        <p:nvSpPr>
          <p:cNvPr id="4" name="Slide Number Placeholder 3"/>
          <p:cNvSpPr>
            <a:spLocks noGrp="1"/>
          </p:cNvSpPr>
          <p:nvPr>
            <p:ph type="sldNum" sz="quarter" idx="10"/>
          </p:nvPr>
        </p:nvSpPr>
        <p:spPr/>
        <p:txBody>
          <a:bodyPr/>
          <a:lstStyle/>
          <a:p>
            <a:fld id="{04B68DD2-23F3-E44B-9D45-5A4C33F9903B}" type="slidenum">
              <a:rPr lang="en-US" smtClean="0"/>
              <a:t>3</a:t>
            </a:fld>
            <a:endParaRPr lang="en-US"/>
          </a:p>
        </p:txBody>
      </p:sp>
    </p:spTree>
    <p:extLst>
      <p:ext uri="{BB962C8B-B14F-4D97-AF65-F5344CB8AC3E}">
        <p14:creationId xmlns:p14="http://schemas.microsoft.com/office/powerpoint/2010/main" val="1474070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 </a:t>
            </a:r>
            <a:r>
              <a:rPr lang="en-US" dirty="0" err="1" smtClean="0"/>
              <a:t>Ruscha</a:t>
            </a:r>
            <a:r>
              <a:rPr lang="en-US" dirty="0" smtClean="0"/>
              <a:t>, painting</a:t>
            </a:r>
          </a:p>
          <a:p>
            <a:r>
              <a:rPr lang="en-US" dirty="0" smtClean="0"/>
              <a:t>Example for 2D-Advanced</a:t>
            </a:r>
            <a:endParaRPr lang="en-US" dirty="0"/>
          </a:p>
        </p:txBody>
      </p:sp>
      <p:sp>
        <p:nvSpPr>
          <p:cNvPr id="4" name="Slide Number Placeholder 3"/>
          <p:cNvSpPr>
            <a:spLocks noGrp="1"/>
          </p:cNvSpPr>
          <p:nvPr>
            <p:ph type="sldNum" sz="quarter" idx="10"/>
          </p:nvPr>
        </p:nvSpPr>
        <p:spPr/>
        <p:txBody>
          <a:bodyPr/>
          <a:lstStyle/>
          <a:p>
            <a:fld id="{04B68DD2-23F3-E44B-9D45-5A4C33F9903B}" type="slidenum">
              <a:rPr lang="en-US" smtClean="0"/>
              <a:t>4</a:t>
            </a:fld>
            <a:endParaRPr lang="en-US"/>
          </a:p>
        </p:txBody>
      </p:sp>
    </p:spTree>
    <p:extLst>
      <p:ext uri="{BB962C8B-B14F-4D97-AF65-F5344CB8AC3E}">
        <p14:creationId xmlns:p14="http://schemas.microsoft.com/office/powerpoint/2010/main" val="796300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Gunpowder on paper</a:t>
            </a:r>
            <a:endParaRPr lang="en-US" dirty="0"/>
          </a:p>
        </p:txBody>
      </p:sp>
      <p:sp>
        <p:nvSpPr>
          <p:cNvPr id="4" name="Slide Number Placeholder 3"/>
          <p:cNvSpPr>
            <a:spLocks noGrp="1"/>
          </p:cNvSpPr>
          <p:nvPr>
            <p:ph type="sldNum" sz="quarter" idx="10"/>
          </p:nvPr>
        </p:nvSpPr>
        <p:spPr/>
        <p:txBody>
          <a:bodyPr/>
          <a:lstStyle/>
          <a:p>
            <a:fld id="{04B68DD2-23F3-E44B-9D45-5A4C33F9903B}" type="slidenum">
              <a:rPr lang="en-US" smtClean="0"/>
              <a:t>6</a:t>
            </a:fld>
            <a:endParaRPr lang="en-US"/>
          </a:p>
        </p:txBody>
      </p:sp>
    </p:spTree>
    <p:extLst>
      <p:ext uri="{BB962C8B-B14F-4D97-AF65-F5344CB8AC3E}">
        <p14:creationId xmlns:p14="http://schemas.microsoft.com/office/powerpoint/2010/main" val="933798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 </a:t>
            </a:r>
            <a:r>
              <a:rPr lang="en-US" dirty="0" err="1" smtClean="0"/>
              <a:t>Ruscha</a:t>
            </a:r>
            <a:r>
              <a:rPr lang="en-US" dirty="0" smtClean="0"/>
              <a:t>, 1960’s</a:t>
            </a:r>
            <a:endParaRPr lang="en-US" dirty="0"/>
          </a:p>
        </p:txBody>
      </p:sp>
      <p:sp>
        <p:nvSpPr>
          <p:cNvPr id="4" name="Slide Number Placeholder 3"/>
          <p:cNvSpPr>
            <a:spLocks noGrp="1"/>
          </p:cNvSpPr>
          <p:nvPr>
            <p:ph type="sldNum" sz="quarter" idx="10"/>
          </p:nvPr>
        </p:nvSpPr>
        <p:spPr/>
        <p:txBody>
          <a:bodyPr/>
          <a:lstStyle/>
          <a:p>
            <a:fld id="{04B68DD2-23F3-E44B-9D45-5A4C33F9903B}" type="slidenum">
              <a:rPr lang="en-US" smtClean="0"/>
              <a:t>7</a:t>
            </a:fld>
            <a:endParaRPr lang="en-US"/>
          </a:p>
        </p:txBody>
      </p:sp>
    </p:spTree>
    <p:extLst>
      <p:ext uri="{BB962C8B-B14F-4D97-AF65-F5344CB8AC3E}">
        <p14:creationId xmlns:p14="http://schemas.microsoft.com/office/powerpoint/2010/main" val="3217408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t>
            </a:r>
            <a:r>
              <a:rPr lang="en-US" dirty="0" err="1" smtClean="0"/>
              <a:t>bristol</a:t>
            </a:r>
            <a:r>
              <a:rPr lang="en-US" dirty="0" smtClean="0"/>
              <a:t> paper to cut out and create letters. Hot glue letters to a base</a:t>
            </a:r>
            <a:endParaRPr lang="en-US" dirty="0"/>
          </a:p>
        </p:txBody>
      </p:sp>
      <p:sp>
        <p:nvSpPr>
          <p:cNvPr id="4" name="Slide Number Placeholder 3"/>
          <p:cNvSpPr>
            <a:spLocks noGrp="1"/>
          </p:cNvSpPr>
          <p:nvPr>
            <p:ph type="sldNum" sz="quarter" idx="10"/>
          </p:nvPr>
        </p:nvSpPr>
        <p:spPr/>
        <p:txBody>
          <a:bodyPr/>
          <a:lstStyle/>
          <a:p>
            <a:fld id="{04B68DD2-23F3-E44B-9D45-5A4C33F9903B}" type="slidenum">
              <a:rPr lang="en-US" smtClean="0"/>
              <a:t>8</a:t>
            </a:fld>
            <a:endParaRPr lang="en-US"/>
          </a:p>
        </p:txBody>
      </p:sp>
    </p:spTree>
    <p:extLst>
      <p:ext uri="{BB962C8B-B14F-4D97-AF65-F5344CB8AC3E}">
        <p14:creationId xmlns:p14="http://schemas.microsoft.com/office/powerpoint/2010/main" val="2352705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 with a lamp to create strong shadows</a:t>
            </a:r>
            <a:endParaRPr lang="en-US" dirty="0"/>
          </a:p>
        </p:txBody>
      </p:sp>
      <p:sp>
        <p:nvSpPr>
          <p:cNvPr id="4" name="Slide Number Placeholder 3"/>
          <p:cNvSpPr>
            <a:spLocks noGrp="1"/>
          </p:cNvSpPr>
          <p:nvPr>
            <p:ph type="sldNum" sz="quarter" idx="10"/>
          </p:nvPr>
        </p:nvSpPr>
        <p:spPr/>
        <p:txBody>
          <a:bodyPr/>
          <a:lstStyle/>
          <a:p>
            <a:fld id="{04B68DD2-23F3-E44B-9D45-5A4C33F9903B}" type="slidenum">
              <a:rPr lang="en-US" smtClean="0"/>
              <a:t>10</a:t>
            </a:fld>
            <a:endParaRPr lang="en-US"/>
          </a:p>
        </p:txBody>
      </p:sp>
    </p:spTree>
    <p:extLst>
      <p:ext uri="{BB962C8B-B14F-4D97-AF65-F5344CB8AC3E}">
        <p14:creationId xmlns:p14="http://schemas.microsoft.com/office/powerpoint/2010/main" val="771363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Tanna</a:t>
            </a:r>
            <a:r>
              <a:rPr lang="en-US" smtClean="0"/>
              <a:t> Elliott, 2014</a:t>
            </a:r>
            <a:endParaRPr lang="en-US"/>
          </a:p>
        </p:txBody>
      </p:sp>
      <p:sp>
        <p:nvSpPr>
          <p:cNvPr id="4" name="Slide Number Placeholder 3"/>
          <p:cNvSpPr>
            <a:spLocks noGrp="1"/>
          </p:cNvSpPr>
          <p:nvPr>
            <p:ph type="sldNum" sz="quarter" idx="10"/>
          </p:nvPr>
        </p:nvSpPr>
        <p:spPr/>
        <p:txBody>
          <a:bodyPr/>
          <a:lstStyle/>
          <a:p>
            <a:fld id="{04B68DD2-23F3-E44B-9D45-5A4C33F9903B}" type="slidenum">
              <a:rPr lang="en-US" smtClean="0"/>
              <a:t>17</a:t>
            </a:fld>
            <a:endParaRPr lang="en-US"/>
          </a:p>
        </p:txBody>
      </p:sp>
    </p:spTree>
    <p:extLst>
      <p:ext uri="{BB962C8B-B14F-4D97-AF65-F5344CB8AC3E}">
        <p14:creationId xmlns:p14="http://schemas.microsoft.com/office/powerpoint/2010/main" val="1389890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0A98AF03-7270-45C2-A683-C5E353EF01A5}" type="datetime4">
              <a:rPr lang="en-US" smtClean="0"/>
              <a:pPr/>
              <a:t>September 6, 2017</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8B37D5FE-740C-46F5-801A-FA5477D9711F}"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B5AFD-D735-4504-A039-ADEBB6448D55}" type="datetime4">
              <a:rPr lang="en-US" smtClean="0"/>
              <a:pPr/>
              <a:t>September 6,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C8118-FB93-4E87-B380-0175F2FE2167}" type="datetime4">
              <a:rPr lang="en-US" smtClean="0"/>
              <a:pPr/>
              <a:t>September 6,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A93482-8E69-40F7-BCAD-5662A6CADB27}" type="datetime4">
              <a:rPr lang="en-US" smtClean="0"/>
              <a:pPr/>
              <a:t>September 6,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B7EAE1-CAAC-4AEF-919E-158692B1E55E}" type="datetime4">
              <a:rPr lang="en-US" smtClean="0"/>
              <a:pPr/>
              <a:t>September 6,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9525A706-D8F2-4D1A-855A-CADC92600C26}" type="datetime4">
              <a:rPr lang="en-US" smtClean="0"/>
              <a:pPr/>
              <a:t>September 6,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9B4F123-1704-49AC-9D15-C4B1462B8014}" type="datetime4">
              <a:rPr lang="en-US" smtClean="0"/>
              <a:pPr/>
              <a:t>September 6, 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27EC2-47FB-48A1-8644-C8A81DDAA119}" type="datetime4">
              <a:rPr lang="en-US" smtClean="0"/>
              <a:pPr/>
              <a:t>September 6, 2017</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EC3ED-7435-49F9-84C8-03CCA2F8DEDB}" type="datetime4">
              <a:rPr lang="en-US" smtClean="0"/>
              <a:pPr/>
              <a:t>September 6, 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FC49BF1-FCD3-4395-8FF6-0047AF66228E}" type="datetime4">
              <a:rPr lang="en-US" smtClean="0"/>
              <a:pPr/>
              <a:t>September 6, 2017</a:t>
            </a:fld>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861222-2C8B-4501-BE87-6797EC025925}" type="datetime4">
              <a:rPr lang="en-US" smtClean="0"/>
              <a:pPr/>
              <a:t>September 6, 2017</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6C01193-8287-4834-A286-6B880643E934}" type="datetime4">
              <a:rPr lang="en-US" smtClean="0"/>
              <a:pPr/>
              <a:t>September 6, 2017</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B37D5FE-740C-46F5-801A-FA5477D9711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Gunpowder" TargetMode="External"/><Relationship Id="rId4" Type="http://schemas.openxmlformats.org/officeDocument/2006/relationships/hyperlink" Target="http://en.wikipedia.org/wiki/Vinyl" TargetMode="External"/><Relationship Id="rId5" Type="http://schemas.openxmlformats.org/officeDocument/2006/relationships/hyperlink" Target="http://en.wikipedia.org/wiki/Blood" TargetMode="External"/><Relationship Id="rId6" Type="http://schemas.openxmlformats.org/officeDocument/2006/relationships/hyperlink" Target="http://en.wikipedia.org/wiki/Fruit_juice" TargetMode="External"/><Relationship Id="rId7" Type="http://schemas.openxmlformats.org/officeDocument/2006/relationships/hyperlink" Target="http://en.wikipedia.org/wiki/Vegetable_juice" TargetMode="External"/><Relationship Id="rId8" Type="http://schemas.openxmlformats.org/officeDocument/2006/relationships/hyperlink" Target="http://en.wikipedia.org/wiki/Axle_grease" TargetMode="External"/><Relationship Id="rId9" Type="http://schemas.openxmlformats.org/officeDocument/2006/relationships/hyperlink" Target="http://en.wikipedia.org/wiki/Grass" TargetMode="External"/><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microsoft.com/office/2007/relationships/hdphoto" Target="../media/hdphoto1.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www.sfmoma.org/explore/multimedia/videos/189" TargetMode="External"/><Relationship Id="rId5" Type="http://schemas.openxmlformats.org/officeDocument/2006/relationships/hyperlink" Target="https://www.youtube.com/watch?v=h_jwq9BLVW0"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sch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16" y="1159762"/>
            <a:ext cx="8484985" cy="5338867"/>
          </a:xfrm>
          <a:prstGeom prst="rect">
            <a:avLst/>
          </a:prstGeom>
        </p:spPr>
      </p:pic>
      <p:sp>
        <p:nvSpPr>
          <p:cNvPr id="3" name="Subtitle 2"/>
          <p:cNvSpPr>
            <a:spLocks noGrp="1"/>
          </p:cNvSpPr>
          <p:nvPr>
            <p:ph type="subTitle" idx="1"/>
          </p:nvPr>
        </p:nvSpPr>
        <p:spPr>
          <a:xfrm rot="722778">
            <a:off x="5779041" y="1421098"/>
            <a:ext cx="3309803" cy="1260629"/>
          </a:xfrm>
        </p:spPr>
        <p:txBody>
          <a:bodyPr/>
          <a:lstStyle/>
          <a:p>
            <a:r>
              <a:rPr lang="en-US" dirty="0" smtClean="0"/>
              <a:t>Inspired by the work of</a:t>
            </a:r>
            <a:r>
              <a:rPr lang="en-US" sz="3200" b="1" dirty="0" smtClean="0"/>
              <a:t> Ed </a:t>
            </a:r>
            <a:r>
              <a:rPr lang="en-US" sz="3200" b="1" dirty="0" err="1" smtClean="0"/>
              <a:t>Ruscha</a:t>
            </a:r>
            <a:r>
              <a:rPr lang="en-US" sz="3200" b="1" dirty="0" smtClean="0"/>
              <a:t>.</a:t>
            </a:r>
            <a:endParaRPr lang="en-US" sz="3200" b="1" dirty="0"/>
          </a:p>
        </p:txBody>
      </p:sp>
      <p:sp>
        <p:nvSpPr>
          <p:cNvPr id="5" name="TextBox 4"/>
          <p:cNvSpPr txBox="1"/>
          <p:nvPr/>
        </p:nvSpPr>
        <p:spPr>
          <a:xfrm rot="20835477">
            <a:off x="205907" y="5435813"/>
            <a:ext cx="5453536" cy="830997"/>
          </a:xfrm>
          <a:prstGeom prst="rect">
            <a:avLst/>
          </a:prstGeom>
          <a:noFill/>
        </p:spPr>
        <p:txBody>
          <a:bodyPr wrap="none" rtlCol="0">
            <a:spAutoFit/>
          </a:bodyPr>
          <a:lstStyle/>
          <a:p>
            <a:r>
              <a:rPr lang="en-US" sz="4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3D Ribbon  Letters</a:t>
            </a:r>
            <a:endPar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6" name="TextBox 5"/>
          <p:cNvSpPr txBox="1"/>
          <p:nvPr/>
        </p:nvSpPr>
        <p:spPr>
          <a:xfrm>
            <a:off x="181416" y="258504"/>
            <a:ext cx="4299234" cy="923330"/>
          </a:xfrm>
          <a:prstGeom prst="rect">
            <a:avLst/>
          </a:prstGeom>
          <a:noFill/>
        </p:spPr>
        <p:txBody>
          <a:bodyPr wrap="square" rtlCol="0">
            <a:spAutoFit/>
          </a:bodyPr>
          <a:lstStyle/>
          <a:p>
            <a:r>
              <a:rPr lang="en-US" dirty="0" smtClean="0"/>
              <a:t>I can draw from observation a word-sculpture and make it appear 3D by using value.</a:t>
            </a:r>
            <a:endParaRPr lang="en-US" dirty="0"/>
          </a:p>
        </p:txBody>
      </p:sp>
    </p:spTree>
    <p:extLst>
      <p:ext uri="{BB962C8B-B14F-4D97-AF65-F5344CB8AC3E}">
        <p14:creationId xmlns:p14="http://schemas.microsoft.com/office/powerpoint/2010/main" val="3840644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80000" cy="3810000"/>
          </a:xfrm>
          <a:prstGeom prst="rect">
            <a:avLst/>
          </a:prstGeom>
        </p:spPr>
      </p:pic>
      <p:sp>
        <p:nvSpPr>
          <p:cNvPr id="4" name="TextBox 3"/>
          <p:cNvSpPr txBox="1"/>
          <p:nvPr/>
        </p:nvSpPr>
        <p:spPr>
          <a:xfrm>
            <a:off x="4844766" y="1181834"/>
            <a:ext cx="4299234" cy="923330"/>
          </a:xfrm>
          <a:prstGeom prst="rect">
            <a:avLst/>
          </a:prstGeom>
          <a:noFill/>
        </p:spPr>
        <p:txBody>
          <a:bodyPr wrap="square" rtlCol="0">
            <a:spAutoFit/>
          </a:bodyPr>
          <a:lstStyle/>
          <a:p>
            <a:r>
              <a:rPr lang="en-US" dirty="0" smtClean="0"/>
              <a:t>I can draw from observation a word-sculpture and make it appear 3D by using value.</a:t>
            </a:r>
            <a:endParaRPr lang="en-US" dirty="0"/>
          </a:p>
        </p:txBody>
      </p:sp>
      <p:pic>
        <p:nvPicPr>
          <p:cNvPr id="5" name="Picture 4"/>
          <p:cNvPicPr>
            <a:picLocks noChangeAspect="1"/>
          </p:cNvPicPr>
          <p:nvPr/>
        </p:nvPicPr>
        <p:blipFill rotWithShape="1">
          <a:blip r:embed="rId4"/>
          <a:srcRect l="6909" t="6186" r="5552" b="4727"/>
          <a:stretch/>
        </p:blipFill>
        <p:spPr>
          <a:xfrm>
            <a:off x="3539066" y="2624667"/>
            <a:ext cx="5367867" cy="4097030"/>
          </a:xfrm>
          <a:prstGeom prst="rect">
            <a:avLst/>
          </a:prstGeom>
        </p:spPr>
      </p:pic>
    </p:spTree>
    <p:extLst>
      <p:ext uri="{BB962C8B-B14F-4D97-AF65-F5344CB8AC3E}">
        <p14:creationId xmlns:p14="http://schemas.microsoft.com/office/powerpoint/2010/main" val="3453557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8000" y="381000"/>
            <a:ext cx="4299234" cy="923330"/>
          </a:xfrm>
          <a:prstGeom prst="rect">
            <a:avLst/>
          </a:prstGeom>
          <a:noFill/>
        </p:spPr>
        <p:txBody>
          <a:bodyPr wrap="square" rtlCol="0">
            <a:spAutoFit/>
          </a:bodyPr>
          <a:lstStyle/>
          <a:p>
            <a:r>
              <a:rPr lang="en-US" dirty="0" smtClean="0">
                <a:solidFill>
                  <a:schemeClr val="bg1"/>
                </a:solidFill>
              </a:rPr>
              <a:t>I can draw from observation a word-sculpture and make it appear 3D by using value.</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372533" y="381000"/>
            <a:ext cx="8314267" cy="6235700"/>
          </a:xfrm>
          <a:prstGeom prst="rect">
            <a:avLst/>
          </a:prstGeom>
        </p:spPr>
      </p:pic>
    </p:spTree>
    <p:extLst>
      <p:ext uri="{BB962C8B-B14F-4D97-AF65-F5344CB8AC3E}">
        <p14:creationId xmlns:p14="http://schemas.microsoft.com/office/powerpoint/2010/main" val="12370306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8000" y="381000"/>
            <a:ext cx="4299234" cy="923330"/>
          </a:xfrm>
          <a:prstGeom prst="rect">
            <a:avLst/>
          </a:prstGeom>
          <a:noFill/>
        </p:spPr>
        <p:txBody>
          <a:bodyPr wrap="square" rtlCol="0">
            <a:spAutoFit/>
          </a:bodyPr>
          <a:lstStyle/>
          <a:p>
            <a:r>
              <a:rPr lang="en-US" dirty="0" smtClean="0">
                <a:solidFill>
                  <a:schemeClr val="bg1"/>
                </a:solidFill>
              </a:rPr>
              <a:t>I can draw from observation a word-sculpture and make it appear 3D by using value.</a:t>
            </a: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53025"/>
          </a:xfrm>
          <a:prstGeom prst="rect">
            <a:avLst/>
          </a:prstGeom>
        </p:spPr>
      </p:pic>
    </p:spTree>
    <p:extLst>
      <p:ext uri="{BB962C8B-B14F-4D97-AF65-F5344CB8AC3E}">
        <p14:creationId xmlns:p14="http://schemas.microsoft.com/office/powerpoint/2010/main" val="1462534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8000" y="5553670"/>
            <a:ext cx="4299234" cy="923330"/>
          </a:xfrm>
          <a:prstGeom prst="rect">
            <a:avLst/>
          </a:prstGeom>
          <a:noFill/>
        </p:spPr>
        <p:txBody>
          <a:bodyPr wrap="square" rtlCol="0">
            <a:spAutoFit/>
          </a:bodyPr>
          <a:lstStyle/>
          <a:p>
            <a:r>
              <a:rPr lang="en-US" dirty="0" smtClean="0">
                <a:solidFill>
                  <a:schemeClr val="bg1"/>
                </a:solidFill>
              </a:rPr>
              <a:t>I can draw from observation a word-sculpture and make it appear 3D by using value.</a:t>
            </a:r>
            <a:endParaRPr lang="en-US"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73254"/>
          </a:xfrm>
          <a:prstGeom prst="rect">
            <a:avLst/>
          </a:prstGeom>
        </p:spPr>
      </p:pic>
    </p:spTree>
    <p:extLst>
      <p:ext uri="{BB962C8B-B14F-4D97-AF65-F5344CB8AC3E}">
        <p14:creationId xmlns:p14="http://schemas.microsoft.com/office/powerpoint/2010/main" val="9878451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8000" y="381000"/>
            <a:ext cx="4299234" cy="923330"/>
          </a:xfrm>
          <a:prstGeom prst="rect">
            <a:avLst/>
          </a:prstGeom>
          <a:noFill/>
        </p:spPr>
        <p:txBody>
          <a:bodyPr wrap="square" rtlCol="0">
            <a:spAutoFit/>
          </a:bodyPr>
          <a:lstStyle/>
          <a:p>
            <a:r>
              <a:rPr lang="en-US" dirty="0" smtClean="0">
                <a:solidFill>
                  <a:schemeClr val="bg1"/>
                </a:solidFill>
              </a:rPr>
              <a:t>I can draw from observation a word-sculpture and make it appear 3D by using value.</a:t>
            </a:r>
            <a:endParaRPr lang="en-US"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73254"/>
          </a:xfrm>
          <a:prstGeom prst="rect">
            <a:avLst/>
          </a:prstGeom>
        </p:spPr>
      </p:pic>
    </p:spTree>
    <p:extLst>
      <p:ext uri="{BB962C8B-B14F-4D97-AF65-F5344CB8AC3E}">
        <p14:creationId xmlns:p14="http://schemas.microsoft.com/office/powerpoint/2010/main" val="12747434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8000" y="5553670"/>
            <a:ext cx="8128000" cy="646331"/>
          </a:xfrm>
          <a:prstGeom prst="rect">
            <a:avLst/>
          </a:prstGeom>
          <a:noFill/>
        </p:spPr>
        <p:txBody>
          <a:bodyPr wrap="square" rtlCol="0">
            <a:spAutoFit/>
          </a:bodyPr>
          <a:lstStyle/>
          <a:p>
            <a:r>
              <a:rPr lang="en-US" dirty="0" smtClean="0">
                <a:solidFill>
                  <a:schemeClr val="bg1"/>
                </a:solidFill>
              </a:rPr>
              <a:t>I can draw from observation a word-sculpture and make it appear 3D by using value.</a:t>
            </a: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53025"/>
          </a:xfrm>
          <a:prstGeom prst="rect">
            <a:avLst/>
          </a:prstGeom>
        </p:spPr>
      </p:pic>
    </p:spTree>
    <p:extLst>
      <p:ext uri="{BB962C8B-B14F-4D97-AF65-F5344CB8AC3E}">
        <p14:creationId xmlns:p14="http://schemas.microsoft.com/office/powerpoint/2010/main" val="20841460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8000" y="5553670"/>
            <a:ext cx="8128000" cy="646331"/>
          </a:xfrm>
          <a:prstGeom prst="rect">
            <a:avLst/>
          </a:prstGeom>
          <a:noFill/>
        </p:spPr>
        <p:txBody>
          <a:bodyPr wrap="square" rtlCol="0">
            <a:spAutoFit/>
          </a:bodyPr>
          <a:lstStyle/>
          <a:p>
            <a:r>
              <a:rPr lang="en-US" dirty="0" smtClean="0">
                <a:solidFill>
                  <a:schemeClr val="bg1"/>
                </a:solidFill>
              </a:rPr>
              <a:t>I can draw from observation a word-sculpture and make it appear 3D by using value.</a:t>
            </a: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53025"/>
          </a:xfrm>
          <a:prstGeom prst="rect">
            <a:avLst/>
          </a:prstGeom>
        </p:spPr>
      </p:pic>
    </p:spTree>
    <p:extLst>
      <p:ext uri="{BB962C8B-B14F-4D97-AF65-F5344CB8AC3E}">
        <p14:creationId xmlns:p14="http://schemas.microsoft.com/office/powerpoint/2010/main" val="35959942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6922"/>
            <a:ext cx="9144000" cy="6073254"/>
          </a:xfrm>
          <a:prstGeom prst="rect">
            <a:avLst/>
          </a:prstGeom>
        </p:spPr>
      </p:pic>
    </p:spTree>
    <p:extLst>
      <p:ext uri="{BB962C8B-B14F-4D97-AF65-F5344CB8AC3E}">
        <p14:creationId xmlns:p14="http://schemas.microsoft.com/office/powerpoint/2010/main" val="32213150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8000" y="704165"/>
            <a:ext cx="8128000" cy="646331"/>
          </a:xfrm>
          <a:prstGeom prst="rect">
            <a:avLst/>
          </a:prstGeom>
          <a:noFill/>
        </p:spPr>
        <p:txBody>
          <a:bodyPr wrap="square" rtlCol="0">
            <a:spAutoFit/>
          </a:bodyPr>
          <a:lstStyle/>
          <a:p>
            <a:r>
              <a:rPr lang="en-US" dirty="0" smtClean="0"/>
              <a:t>I can draw from observation a word-sculpture and make it appear 3D by using value.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6630"/>
            <a:ext cx="9144000" cy="5153025"/>
          </a:xfrm>
          <a:prstGeom prst="rect">
            <a:avLst/>
          </a:prstGeom>
        </p:spPr>
      </p:pic>
    </p:spTree>
    <p:extLst>
      <p:ext uri="{BB962C8B-B14F-4D97-AF65-F5344CB8AC3E}">
        <p14:creationId xmlns:p14="http://schemas.microsoft.com/office/powerpoint/2010/main" val="32390549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shot-2013-01-20-at-8.38.34-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63" y="0"/>
            <a:ext cx="6691240" cy="6858000"/>
          </a:xfrm>
          <a:prstGeom prst="rect">
            <a:avLst/>
          </a:prstGeom>
        </p:spPr>
      </p:pic>
      <p:sp>
        <p:nvSpPr>
          <p:cNvPr id="7" name="TextBox 6"/>
          <p:cNvSpPr txBox="1"/>
          <p:nvPr/>
        </p:nvSpPr>
        <p:spPr>
          <a:xfrm>
            <a:off x="4844766" y="5934670"/>
            <a:ext cx="4299234" cy="923330"/>
          </a:xfrm>
          <a:prstGeom prst="rect">
            <a:avLst/>
          </a:prstGeom>
          <a:noFill/>
        </p:spPr>
        <p:txBody>
          <a:bodyPr wrap="square" rtlCol="0">
            <a:spAutoFit/>
          </a:bodyPr>
          <a:lstStyle/>
          <a:p>
            <a:r>
              <a:rPr lang="en-US" dirty="0" smtClean="0"/>
              <a:t>I can draw from observation a word-sculpture and make it appear 3D by using value.</a:t>
            </a:r>
            <a:endParaRPr lang="en-US" dirty="0"/>
          </a:p>
        </p:txBody>
      </p:sp>
      <p:sp>
        <p:nvSpPr>
          <p:cNvPr id="3" name="TextBox 2"/>
          <p:cNvSpPr txBox="1"/>
          <p:nvPr/>
        </p:nvSpPr>
        <p:spPr>
          <a:xfrm>
            <a:off x="0" y="100263"/>
            <a:ext cx="9022861" cy="1938992"/>
          </a:xfrm>
          <a:prstGeom prst="rect">
            <a:avLst/>
          </a:prstGeom>
          <a:noFill/>
        </p:spPr>
        <p:txBody>
          <a:bodyPr wrap="square" rtlCol="0">
            <a:spAutoFit/>
          </a:bodyPr>
          <a:lstStyle/>
          <a:p>
            <a:endParaRPr lang="en-US" sz="4000" dirty="0"/>
          </a:p>
          <a:p>
            <a:r>
              <a:rPr lang="en-US" sz="4000" dirty="0" smtClean="0"/>
              <a:t>What art movement(s)is he associated with?</a:t>
            </a:r>
            <a:endParaRPr lang="en-US" sz="4000" b="1" dirty="0"/>
          </a:p>
        </p:txBody>
      </p:sp>
    </p:spTree>
    <p:extLst>
      <p:ext uri="{BB962C8B-B14F-4D97-AF65-F5344CB8AC3E}">
        <p14:creationId xmlns:p14="http://schemas.microsoft.com/office/powerpoint/2010/main" val="10929268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311489" y="-55981"/>
            <a:ext cx="8625850" cy="6873725"/>
          </a:xfrm>
          <a:prstGeom prst="rect">
            <a:avLst/>
          </a:prstGeom>
        </p:spPr>
      </p:pic>
    </p:spTree>
    <p:extLst>
      <p:ext uri="{BB962C8B-B14F-4D97-AF65-F5344CB8AC3E}">
        <p14:creationId xmlns:p14="http://schemas.microsoft.com/office/powerpoint/2010/main" val="1662301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8-25 at 8.42.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5963"/>
            <a:ext cx="9144000" cy="4559808"/>
          </a:xfrm>
          <a:prstGeom prst="rect">
            <a:avLst/>
          </a:prstGeom>
        </p:spPr>
      </p:pic>
      <p:sp>
        <p:nvSpPr>
          <p:cNvPr id="3" name="TextBox 2"/>
          <p:cNvSpPr txBox="1"/>
          <p:nvPr/>
        </p:nvSpPr>
        <p:spPr>
          <a:xfrm>
            <a:off x="4740812" y="2040872"/>
            <a:ext cx="3414717" cy="1384995"/>
          </a:xfrm>
          <a:prstGeom prst="rect">
            <a:avLst/>
          </a:prstGeom>
          <a:noFill/>
        </p:spPr>
        <p:txBody>
          <a:bodyPr wrap="none" rtlCol="0">
            <a:spAutoFit/>
          </a:bodyPr>
          <a:lstStyle/>
          <a:p>
            <a:pPr marL="514350" indent="-514350">
              <a:buFont typeface="+mj-lt"/>
              <a:buAutoNum type="arabicPeriod"/>
            </a:pPr>
            <a:r>
              <a:rPr lang="en-US" sz="2800" dirty="0" smtClean="0"/>
              <a:t>Pop Art</a:t>
            </a:r>
          </a:p>
          <a:p>
            <a:pPr marL="514350" indent="-514350">
              <a:buFont typeface="+mj-lt"/>
              <a:buAutoNum type="arabicPeriod"/>
            </a:pPr>
            <a:r>
              <a:rPr lang="en-US" sz="2800" dirty="0" smtClean="0"/>
              <a:t>Surrealism</a:t>
            </a:r>
          </a:p>
          <a:p>
            <a:pPr marL="514350" indent="-514350">
              <a:buFont typeface="+mj-lt"/>
              <a:buAutoNum type="arabicPeriod"/>
            </a:pPr>
            <a:r>
              <a:rPr lang="en-US" sz="2800" dirty="0" smtClean="0"/>
              <a:t>Conceptual Art</a:t>
            </a:r>
            <a:endParaRPr lang="en-US" sz="2800" dirty="0"/>
          </a:p>
        </p:txBody>
      </p:sp>
    </p:spTree>
    <p:extLst>
      <p:ext uri="{BB962C8B-B14F-4D97-AF65-F5344CB8AC3E}">
        <p14:creationId xmlns:p14="http://schemas.microsoft.com/office/powerpoint/2010/main" val="15129824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8-25 at 8.42.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534"/>
            <a:ext cx="9144000" cy="6389370"/>
          </a:xfrm>
          <a:prstGeom prst="rect">
            <a:avLst/>
          </a:prstGeom>
        </p:spPr>
      </p:pic>
    </p:spTree>
    <p:extLst>
      <p:ext uri="{BB962C8B-B14F-4D97-AF65-F5344CB8AC3E}">
        <p14:creationId xmlns:p14="http://schemas.microsoft.com/office/powerpoint/2010/main" val="9525831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8-25 at 8.42.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4244"/>
            <a:ext cx="9144000" cy="4959684"/>
          </a:xfrm>
          <a:prstGeom prst="rect">
            <a:avLst/>
          </a:prstGeom>
        </p:spPr>
      </p:pic>
    </p:spTree>
    <p:extLst>
      <p:ext uri="{BB962C8B-B14F-4D97-AF65-F5344CB8AC3E}">
        <p14:creationId xmlns:p14="http://schemas.microsoft.com/office/powerpoint/2010/main" val="12272860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8146" y="1027664"/>
            <a:ext cx="3086989" cy="1143000"/>
          </a:xfrm>
        </p:spPr>
        <p:txBody>
          <a:bodyPr>
            <a:normAutofit/>
          </a:bodyPr>
          <a:lstStyle/>
          <a:p>
            <a:r>
              <a:rPr lang="en-US" dirty="0" smtClean="0"/>
              <a:t>Surrealism</a:t>
            </a:r>
            <a:endParaRPr lang="en-US" dirty="0"/>
          </a:p>
        </p:txBody>
      </p:sp>
      <p:sp>
        <p:nvSpPr>
          <p:cNvPr id="3" name="Content Placeholder 2"/>
          <p:cNvSpPr>
            <a:spLocks noGrp="1"/>
          </p:cNvSpPr>
          <p:nvPr>
            <p:ph idx="1"/>
          </p:nvPr>
        </p:nvSpPr>
        <p:spPr>
          <a:xfrm>
            <a:off x="5518147" y="2323652"/>
            <a:ext cx="2302662" cy="3508977"/>
          </a:xfrm>
        </p:spPr>
        <p:txBody>
          <a:bodyPr/>
          <a:lstStyle/>
          <a:p>
            <a:r>
              <a:rPr lang="en-US" dirty="0" smtClean="0"/>
              <a:t>Angry Because it’s Plaster Not Milk, 1965</a:t>
            </a:r>
            <a:endParaRPr lang="en-US" dirty="0"/>
          </a:p>
        </p:txBody>
      </p:sp>
      <p:pic>
        <p:nvPicPr>
          <p:cNvPr id="4" name="Picture 3" descr="Screen Shot 2014-08-25 at 7.05.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47" y="484634"/>
            <a:ext cx="5194300" cy="5943600"/>
          </a:xfrm>
          <a:prstGeom prst="rect">
            <a:avLst/>
          </a:prstGeom>
        </p:spPr>
      </p:pic>
      <p:sp>
        <p:nvSpPr>
          <p:cNvPr id="5" name="Rectangle 4"/>
          <p:cNvSpPr/>
          <p:nvPr/>
        </p:nvSpPr>
        <p:spPr>
          <a:xfrm>
            <a:off x="5827174" y="5853313"/>
            <a:ext cx="2510348" cy="369332"/>
          </a:xfrm>
          <a:prstGeom prst="rect">
            <a:avLst/>
          </a:prstGeom>
        </p:spPr>
        <p:txBody>
          <a:bodyPr wrap="none">
            <a:spAutoFit/>
          </a:bodyPr>
          <a:lstStyle/>
          <a:p>
            <a:r>
              <a:rPr lang="en-US" dirty="0"/>
              <a:t>SOLD FOR $3,218,500</a:t>
            </a:r>
          </a:p>
        </p:txBody>
      </p:sp>
    </p:spTree>
    <p:extLst>
      <p:ext uri="{BB962C8B-B14F-4D97-AF65-F5344CB8AC3E}">
        <p14:creationId xmlns:p14="http://schemas.microsoft.com/office/powerpoint/2010/main" val="37581622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148912" y="2323652"/>
            <a:ext cx="2556477" cy="3508977"/>
          </a:xfrm>
        </p:spPr>
        <p:txBody>
          <a:bodyPr/>
          <a:lstStyle/>
          <a:p>
            <a:r>
              <a:rPr lang="en-US" dirty="0" smtClean="0"/>
              <a:t>Strange Water for a Fresh </a:t>
            </a:r>
            <a:r>
              <a:rPr lang="en-US" dirty="0"/>
              <a:t>W</a:t>
            </a:r>
            <a:r>
              <a:rPr lang="en-US" dirty="0" smtClean="0"/>
              <a:t>ater </a:t>
            </a:r>
            <a:r>
              <a:rPr lang="en-US" dirty="0"/>
              <a:t>F</a:t>
            </a:r>
            <a:r>
              <a:rPr lang="en-US" dirty="0" smtClean="0"/>
              <a:t>ish, 1965</a:t>
            </a:r>
            <a:endParaRPr lang="en-US" dirty="0"/>
          </a:p>
        </p:txBody>
      </p:sp>
      <p:pic>
        <p:nvPicPr>
          <p:cNvPr id="4" name="Picture 3" descr="Screen Shot 2014-08-25 at 7.07.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383" y="267384"/>
            <a:ext cx="5455529" cy="6072241"/>
          </a:xfrm>
          <a:prstGeom prst="rect">
            <a:avLst/>
          </a:prstGeom>
        </p:spPr>
      </p:pic>
      <p:sp>
        <p:nvSpPr>
          <p:cNvPr id="5" name="TextBox 4"/>
          <p:cNvSpPr txBox="1"/>
          <p:nvPr/>
        </p:nvSpPr>
        <p:spPr>
          <a:xfrm>
            <a:off x="6213535" y="5849340"/>
            <a:ext cx="2919151" cy="369332"/>
          </a:xfrm>
          <a:prstGeom prst="rect">
            <a:avLst/>
          </a:prstGeom>
          <a:noFill/>
        </p:spPr>
        <p:txBody>
          <a:bodyPr wrap="none" rtlCol="0">
            <a:spAutoFit/>
          </a:bodyPr>
          <a:lstStyle/>
          <a:p>
            <a:r>
              <a:rPr lang="pt-BR" dirty="0"/>
              <a:t>Est: $3,000,000-4,000,000.</a:t>
            </a:r>
            <a:endParaRPr lang="en-US" dirty="0"/>
          </a:p>
        </p:txBody>
      </p:sp>
      <p:sp>
        <p:nvSpPr>
          <p:cNvPr id="6" name="Title 1"/>
          <p:cNvSpPr txBox="1">
            <a:spLocks/>
          </p:cNvSpPr>
          <p:nvPr/>
        </p:nvSpPr>
        <p:spPr>
          <a:xfrm>
            <a:off x="6136379" y="1027664"/>
            <a:ext cx="3086989"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Surrealism</a:t>
            </a:r>
            <a:endParaRPr lang="en-US" dirty="0"/>
          </a:p>
        </p:txBody>
      </p:sp>
    </p:spTree>
    <p:extLst>
      <p:ext uri="{BB962C8B-B14F-4D97-AF65-F5344CB8AC3E}">
        <p14:creationId xmlns:p14="http://schemas.microsoft.com/office/powerpoint/2010/main" val="3500019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4418110" y="1826992"/>
            <a:ext cx="4725890" cy="3765944"/>
          </a:xfrm>
          <a:prstGeom prst="rect">
            <a:avLst/>
          </a:prstGeom>
        </p:spPr>
      </p:pic>
      <p:pic>
        <p:nvPicPr>
          <p:cNvPr id="5" name="Picture 4" descr="Screen Shot 2014-08-25 at 7.07.0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07786"/>
            <a:ext cx="4519825" cy="5030762"/>
          </a:xfrm>
          <a:prstGeom prst="rect">
            <a:avLst/>
          </a:prstGeom>
        </p:spPr>
      </p:pic>
    </p:spTree>
    <p:extLst>
      <p:ext uri="{BB962C8B-B14F-4D97-AF65-F5344CB8AC3E}">
        <p14:creationId xmlns:p14="http://schemas.microsoft.com/office/powerpoint/2010/main" val="14995567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148912" y="2323652"/>
            <a:ext cx="2556477" cy="3508977"/>
          </a:xfrm>
        </p:spPr>
        <p:txBody>
          <a:bodyPr/>
          <a:lstStyle/>
          <a:p>
            <a:r>
              <a:rPr lang="en-US" dirty="0" smtClean="0"/>
              <a:t>Strange water for a fresh water fish, 1965</a:t>
            </a:r>
            <a:endParaRPr lang="en-US" dirty="0"/>
          </a:p>
        </p:txBody>
      </p:sp>
      <p:pic>
        <p:nvPicPr>
          <p:cNvPr id="4" name="Picture 3" descr="Screen Shot 2014-08-25 at 7.07.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383" y="267384"/>
            <a:ext cx="5455529" cy="6072241"/>
          </a:xfrm>
          <a:prstGeom prst="rect">
            <a:avLst/>
          </a:prstGeom>
        </p:spPr>
      </p:pic>
      <p:sp>
        <p:nvSpPr>
          <p:cNvPr id="5" name="TextBox 4"/>
          <p:cNvSpPr txBox="1"/>
          <p:nvPr/>
        </p:nvSpPr>
        <p:spPr>
          <a:xfrm>
            <a:off x="6213535" y="5849340"/>
            <a:ext cx="2919151" cy="369332"/>
          </a:xfrm>
          <a:prstGeom prst="rect">
            <a:avLst/>
          </a:prstGeom>
          <a:noFill/>
        </p:spPr>
        <p:txBody>
          <a:bodyPr wrap="none" rtlCol="0">
            <a:spAutoFit/>
          </a:bodyPr>
          <a:lstStyle/>
          <a:p>
            <a:r>
              <a:rPr lang="pt-BR" dirty="0"/>
              <a:t>Est: $3,000,000-4,000,000.</a:t>
            </a:r>
            <a:endParaRPr lang="en-US" dirty="0"/>
          </a:p>
        </p:txBody>
      </p:sp>
      <p:sp>
        <p:nvSpPr>
          <p:cNvPr id="6" name="Title 1"/>
          <p:cNvSpPr txBox="1">
            <a:spLocks/>
          </p:cNvSpPr>
          <p:nvPr/>
        </p:nvSpPr>
        <p:spPr>
          <a:xfrm>
            <a:off x="6136379" y="1027664"/>
            <a:ext cx="3086989"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Surrealism</a:t>
            </a:r>
            <a:endParaRPr lang="en-US" dirty="0"/>
          </a:p>
        </p:txBody>
      </p:sp>
      <p:sp>
        <p:nvSpPr>
          <p:cNvPr id="7" name="Rectangle 6"/>
          <p:cNvSpPr/>
          <p:nvPr/>
        </p:nvSpPr>
        <p:spPr>
          <a:xfrm>
            <a:off x="1043490" y="2133600"/>
            <a:ext cx="4572000" cy="2585323"/>
          </a:xfrm>
          <a:prstGeom prst="rect">
            <a:avLst/>
          </a:prstGeom>
        </p:spPr>
        <p:txBody>
          <a:bodyPr>
            <a:spAutoFit/>
          </a:bodyPr>
          <a:lstStyle/>
          <a:p>
            <a:r>
              <a:rPr lang="en-US" dirty="0">
                <a:solidFill>
                  <a:srgbClr val="FF0000"/>
                </a:solidFill>
              </a:rPr>
              <a:t>throughout the 1970s, </a:t>
            </a:r>
            <a:r>
              <a:rPr lang="en-US" dirty="0" err="1">
                <a:solidFill>
                  <a:srgbClr val="FF0000"/>
                </a:solidFill>
              </a:rPr>
              <a:t>Ruscha</a:t>
            </a:r>
            <a:r>
              <a:rPr lang="en-US" dirty="0">
                <a:solidFill>
                  <a:srgbClr val="FF0000"/>
                </a:solidFill>
              </a:rPr>
              <a:t> experimented with a range of materials including </a:t>
            </a:r>
            <a:r>
              <a:rPr lang="en-US" dirty="0">
                <a:hlinkClick r:id="rId3"/>
              </a:rPr>
              <a:t>gunpowder, </a:t>
            </a:r>
            <a:r>
              <a:rPr lang="en-US" dirty="0">
                <a:hlinkClick r:id="rId4"/>
              </a:rPr>
              <a:t>vinyl, </a:t>
            </a:r>
            <a:r>
              <a:rPr lang="en-US" dirty="0">
                <a:hlinkClick r:id="rId5"/>
              </a:rPr>
              <a:t>blood, red wine, </a:t>
            </a:r>
            <a:r>
              <a:rPr lang="en-US" dirty="0">
                <a:hlinkClick r:id="rId6"/>
              </a:rPr>
              <a:t>fruit and </a:t>
            </a:r>
            <a:r>
              <a:rPr lang="en-US" dirty="0">
                <a:hlinkClick r:id="rId7"/>
              </a:rPr>
              <a:t>vegetable juices, </a:t>
            </a:r>
            <a:r>
              <a:rPr lang="en-US" dirty="0">
                <a:hlinkClick r:id="rId8"/>
              </a:rPr>
              <a:t>axle grease, chocolate syrup, tomato paste, bolognese sauce, cherry pie, coffee, caviar, daffodils, tulips, raw eggs and </a:t>
            </a:r>
            <a:r>
              <a:rPr lang="en-US" dirty="0">
                <a:hlinkClick r:id="rId9"/>
              </a:rPr>
              <a:t>grass stains</a:t>
            </a:r>
            <a:endParaRPr lang="en-US" dirty="0"/>
          </a:p>
        </p:txBody>
      </p:sp>
    </p:spTree>
    <p:extLst>
      <p:ext uri="{BB962C8B-B14F-4D97-AF65-F5344CB8AC3E}">
        <p14:creationId xmlns:p14="http://schemas.microsoft.com/office/powerpoint/2010/main" val="38596292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3589" cy="6858000"/>
          </a:xfrm>
          <a:prstGeom prst="rect">
            <a:avLst/>
          </a:prstGeom>
        </p:spPr>
      </p:pic>
      <p:sp>
        <p:nvSpPr>
          <p:cNvPr id="3" name="TextBox 2"/>
          <p:cNvSpPr txBox="1"/>
          <p:nvPr/>
        </p:nvSpPr>
        <p:spPr>
          <a:xfrm>
            <a:off x="211016" y="1631851"/>
            <a:ext cx="3090984" cy="646331"/>
          </a:xfrm>
          <a:prstGeom prst="rect">
            <a:avLst/>
          </a:prstGeom>
          <a:noFill/>
        </p:spPr>
        <p:txBody>
          <a:bodyPr wrap="square" rtlCol="0">
            <a:spAutoFit/>
          </a:bodyPr>
          <a:lstStyle/>
          <a:p>
            <a:r>
              <a:rPr lang="en-US" dirty="0" smtClean="0"/>
              <a:t>I </a:t>
            </a:r>
            <a:r>
              <a:rPr lang="en-US" smtClean="0"/>
              <a:t>can </a:t>
            </a:r>
            <a:r>
              <a:rPr lang="en-US" smtClean="0"/>
              <a:t>draw and shade </a:t>
            </a:r>
            <a:r>
              <a:rPr lang="en-US" smtClean="0"/>
              <a:t>from observation</a:t>
            </a:r>
            <a:endParaRPr lang="en-US"/>
          </a:p>
        </p:txBody>
      </p:sp>
    </p:spTree>
    <p:extLst>
      <p:ext uri="{BB962C8B-B14F-4D97-AF65-F5344CB8AC3E}">
        <p14:creationId xmlns:p14="http://schemas.microsoft.com/office/powerpoint/2010/main" val="17496164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098" y="844062"/>
            <a:ext cx="10181098" cy="5729287"/>
          </a:xfrm>
          <a:prstGeom prst="rect">
            <a:avLst/>
          </a:prstGeom>
        </p:spPr>
      </p:pic>
      <p:sp>
        <p:nvSpPr>
          <p:cNvPr id="3" name="TextBox 2"/>
          <p:cNvSpPr txBox="1"/>
          <p:nvPr/>
        </p:nvSpPr>
        <p:spPr>
          <a:xfrm>
            <a:off x="2841675" y="1069143"/>
            <a:ext cx="6119446" cy="2123658"/>
          </a:xfrm>
          <a:prstGeom prst="rect">
            <a:avLst/>
          </a:prstGeom>
          <a:noFill/>
        </p:spPr>
        <p:txBody>
          <a:bodyPr wrap="square" rtlCol="0">
            <a:spAutoFit/>
          </a:bodyPr>
          <a:lstStyle/>
          <a:p>
            <a:r>
              <a:rPr lang="en-US" sz="4400" b="1" dirty="0" smtClean="0">
                <a:latin typeface="Adobe Gothic Std B" charset="-127"/>
                <a:ea typeface="Adobe Gothic Std B" charset="-127"/>
                <a:cs typeface="Adobe Gothic Std B" charset="-127"/>
              </a:rPr>
              <a:t>I can use value to hide the outlines of my drawing</a:t>
            </a:r>
            <a:endParaRPr lang="en-US" sz="4400" b="1" dirty="0">
              <a:latin typeface="Adobe Gothic Std B" charset="-127"/>
              <a:ea typeface="Adobe Gothic Std B" charset="-127"/>
              <a:cs typeface="Adobe Gothic Std B" charset="-127"/>
            </a:endParaRPr>
          </a:p>
        </p:txBody>
      </p:sp>
    </p:spTree>
    <p:extLst>
      <p:ext uri="{BB962C8B-B14F-4D97-AF65-F5344CB8AC3E}">
        <p14:creationId xmlns:p14="http://schemas.microsoft.com/office/powerpoint/2010/main" val="1259749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shot-2013-01-20-at-8.38.34-AM.png"/>
          <p:cNvPicPr>
            <a:picLocks noChangeAspect="1"/>
          </p:cNvPicPr>
          <p:nvPr/>
        </p:nvPicPr>
        <p:blipFill>
          <a:blip r:embed="rId3">
            <a:alphaModFix amt="48000"/>
            <a:extLst>
              <a:ext uri="{28A0092B-C50C-407E-A947-70E740481C1C}">
                <a14:useLocalDpi xmlns:a14="http://schemas.microsoft.com/office/drawing/2010/main" val="0"/>
              </a:ext>
            </a:extLst>
          </a:blip>
          <a:stretch>
            <a:fillRect/>
          </a:stretch>
        </p:blipFill>
        <p:spPr>
          <a:xfrm>
            <a:off x="200563" y="0"/>
            <a:ext cx="6691240" cy="6858000"/>
          </a:xfrm>
          <a:prstGeom prst="rect">
            <a:avLst/>
          </a:prstGeom>
        </p:spPr>
      </p:pic>
      <p:sp>
        <p:nvSpPr>
          <p:cNvPr id="3" name="TextBox 2"/>
          <p:cNvSpPr txBox="1"/>
          <p:nvPr/>
        </p:nvSpPr>
        <p:spPr>
          <a:xfrm>
            <a:off x="0" y="100263"/>
            <a:ext cx="9022861" cy="5324535"/>
          </a:xfrm>
          <a:prstGeom prst="rect">
            <a:avLst/>
          </a:prstGeom>
          <a:noFill/>
        </p:spPr>
        <p:txBody>
          <a:bodyPr wrap="square" rtlCol="0">
            <a:spAutoFit/>
          </a:bodyPr>
          <a:lstStyle/>
          <a:p>
            <a:r>
              <a:rPr lang="en-US" sz="4000" b="1" u="sng" dirty="0" smtClean="0"/>
              <a:t>Ed </a:t>
            </a:r>
            <a:r>
              <a:rPr lang="en-US" sz="4000" b="1" u="sng" dirty="0" err="1" smtClean="0"/>
              <a:t>Ruscha</a:t>
            </a:r>
            <a:r>
              <a:rPr lang="en-US" sz="4000" b="1" u="sng" dirty="0" smtClean="0"/>
              <a:t>-Written Reflection</a:t>
            </a:r>
          </a:p>
          <a:p>
            <a:pPr marL="571500" indent="-571500">
              <a:buFont typeface="Arial" charset="0"/>
              <a:buChar char="•"/>
            </a:pPr>
            <a:r>
              <a:rPr lang="en-US" sz="3600" dirty="0" smtClean="0"/>
              <a:t>Minimum of 3 </a:t>
            </a:r>
            <a:r>
              <a:rPr lang="en-US" sz="3600" dirty="0" smtClean="0"/>
              <a:t>sentences in your SB</a:t>
            </a:r>
            <a:endParaRPr lang="en-US" sz="3600" dirty="0" smtClean="0"/>
          </a:p>
          <a:p>
            <a:endParaRPr lang="en-US" sz="4000" dirty="0"/>
          </a:p>
          <a:p>
            <a:r>
              <a:rPr lang="en-US" sz="2800" b="1" dirty="0" smtClean="0"/>
              <a:t>Talk about the artist (what did he do, what materials did he work with, what art movements was he involved with?)</a:t>
            </a:r>
          </a:p>
          <a:p>
            <a:endParaRPr lang="en-US" sz="2800" b="1" dirty="0"/>
          </a:p>
          <a:p>
            <a:r>
              <a:rPr lang="en-US" sz="2800" b="1" dirty="0" smtClean="0"/>
              <a:t>Talk about your own working process (easy, hard, what materials did you work with, what about it was easy or hard, if you could do it again, what would you do differently?)</a:t>
            </a:r>
            <a:endParaRPr lang="en-US" sz="2800" b="1" dirty="0"/>
          </a:p>
        </p:txBody>
      </p:sp>
    </p:spTree>
    <p:extLst>
      <p:ext uri="{BB962C8B-B14F-4D97-AF65-F5344CB8AC3E}">
        <p14:creationId xmlns:p14="http://schemas.microsoft.com/office/powerpoint/2010/main" val="834431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ward_ruscha_sin_d5621955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284" y="-335412"/>
            <a:ext cx="10542069" cy="7193412"/>
          </a:xfrm>
          <a:prstGeom prst="rect">
            <a:avLst/>
          </a:prstGeom>
        </p:spPr>
      </p:pic>
    </p:spTree>
    <p:extLst>
      <p:ext uri="{BB962C8B-B14F-4D97-AF65-F5344CB8AC3E}">
        <p14:creationId xmlns:p14="http://schemas.microsoft.com/office/powerpoint/2010/main" val="22482080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5784" t="23450" r="8250" b="24086"/>
          <a:stretch/>
        </p:blipFill>
        <p:spPr>
          <a:xfrm>
            <a:off x="1415318" y="3580259"/>
            <a:ext cx="7555821" cy="3087827"/>
          </a:xfrm>
        </p:spPr>
      </p:pic>
      <p:sp>
        <p:nvSpPr>
          <p:cNvPr id="3" name="Title 2"/>
          <p:cNvSpPr>
            <a:spLocks noGrp="1"/>
          </p:cNvSpPr>
          <p:nvPr>
            <p:ph type="title"/>
          </p:nvPr>
        </p:nvSpPr>
        <p:spPr/>
        <p:txBody>
          <a:bodyPr/>
          <a:lstStyle/>
          <a:p>
            <a:endParaRPr lang="en-US"/>
          </a:p>
        </p:txBody>
      </p:sp>
      <p:pic>
        <p:nvPicPr>
          <p:cNvPr id="5" name="Picture 4"/>
          <p:cNvPicPr>
            <a:picLocks noChangeAspect="1"/>
          </p:cNvPicPr>
          <p:nvPr/>
        </p:nvPicPr>
        <p:blipFill>
          <a:blip r:embed="rId4"/>
          <a:stretch>
            <a:fillRect/>
          </a:stretch>
        </p:blipFill>
        <p:spPr>
          <a:xfrm>
            <a:off x="0" y="-75401"/>
            <a:ext cx="8483600" cy="3655660"/>
          </a:xfrm>
          <a:prstGeom prst="rect">
            <a:avLst/>
          </a:prstGeom>
        </p:spPr>
      </p:pic>
    </p:spTree>
    <p:extLst>
      <p:ext uri="{BB962C8B-B14F-4D97-AF65-F5344CB8AC3E}">
        <p14:creationId xmlns:p14="http://schemas.microsoft.com/office/powerpoint/2010/main" val="484391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521" y="156734"/>
            <a:ext cx="6777037" cy="3482123"/>
          </a:xfr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770" t="18431" r="8461" b="16322"/>
          <a:stretch/>
        </p:blipFill>
        <p:spPr>
          <a:xfrm>
            <a:off x="1043491" y="3496917"/>
            <a:ext cx="8100510" cy="3355323"/>
          </a:xfrm>
          <a:prstGeom prst="rect">
            <a:avLst/>
          </a:prstGeom>
        </p:spPr>
      </p:pic>
    </p:spTree>
    <p:extLst>
      <p:ext uri="{BB962C8B-B14F-4D97-AF65-F5344CB8AC3E}">
        <p14:creationId xmlns:p14="http://schemas.microsoft.com/office/powerpoint/2010/main" val="17909443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752" t="10444" r="14405" b="11731"/>
          <a:stretch/>
        </p:blipFill>
        <p:spPr>
          <a:xfrm rot="5400000">
            <a:off x="2029368" y="-1255702"/>
            <a:ext cx="5119136" cy="9211738"/>
          </a:xfrm>
        </p:spPr>
      </p:pic>
      <p:sp>
        <p:nvSpPr>
          <p:cNvPr id="5" name="TextBox 4"/>
          <p:cNvSpPr txBox="1"/>
          <p:nvPr/>
        </p:nvSpPr>
        <p:spPr>
          <a:xfrm>
            <a:off x="5164666" y="135464"/>
            <a:ext cx="2452916" cy="369332"/>
          </a:xfrm>
          <a:prstGeom prst="rect">
            <a:avLst/>
          </a:prstGeom>
          <a:noFill/>
        </p:spPr>
        <p:txBody>
          <a:bodyPr wrap="none" rtlCol="0">
            <a:spAutoFit/>
          </a:bodyPr>
          <a:lstStyle/>
          <a:p>
            <a:r>
              <a:rPr lang="en-US" b="1" dirty="0" smtClean="0">
                <a:solidFill>
                  <a:schemeClr val="bg1"/>
                </a:solidFill>
              </a:rPr>
              <a:t>Practice Assessment</a:t>
            </a:r>
            <a:endParaRPr lang="en-US" b="1" dirty="0">
              <a:solidFill>
                <a:schemeClr val="bg1"/>
              </a:solidFill>
            </a:endParaRPr>
          </a:p>
        </p:txBody>
      </p:sp>
    </p:spTree>
    <p:extLst>
      <p:ext uri="{BB962C8B-B14F-4D97-AF65-F5344CB8AC3E}">
        <p14:creationId xmlns:p14="http://schemas.microsoft.com/office/powerpoint/2010/main" val="1633818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5164666" y="135464"/>
            <a:ext cx="2452916" cy="369332"/>
          </a:xfrm>
          <a:prstGeom prst="rect">
            <a:avLst/>
          </a:prstGeom>
          <a:noFill/>
        </p:spPr>
        <p:txBody>
          <a:bodyPr wrap="none" rtlCol="0">
            <a:spAutoFit/>
          </a:bodyPr>
          <a:lstStyle/>
          <a:p>
            <a:r>
              <a:rPr lang="en-US" b="1" dirty="0" smtClean="0">
                <a:solidFill>
                  <a:schemeClr val="bg1"/>
                </a:solidFill>
              </a:rPr>
              <a:t>Practice Assessment</a:t>
            </a:r>
            <a:endParaRPr lang="en-US" b="1" dirty="0">
              <a:solidFill>
                <a:schemeClr val="bg1"/>
              </a:solidFill>
            </a:endParaRPr>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rotWithShape="1">
          <a:blip r:embed="rId2"/>
          <a:srcRect b="10078"/>
          <a:stretch/>
        </p:blipFill>
        <p:spPr>
          <a:xfrm>
            <a:off x="-189251" y="803299"/>
            <a:ext cx="9824497" cy="3806802"/>
          </a:xfrm>
          <a:prstGeom prst="rect">
            <a:avLst/>
          </a:prstGeom>
        </p:spPr>
      </p:pic>
    </p:spTree>
    <p:extLst>
      <p:ext uri="{BB962C8B-B14F-4D97-AF65-F5344CB8AC3E}">
        <p14:creationId xmlns:p14="http://schemas.microsoft.com/office/powerpoint/2010/main" val="15703385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5164666" y="135464"/>
            <a:ext cx="2452916" cy="369332"/>
          </a:xfrm>
          <a:prstGeom prst="rect">
            <a:avLst/>
          </a:prstGeom>
          <a:noFill/>
        </p:spPr>
        <p:txBody>
          <a:bodyPr wrap="none" rtlCol="0">
            <a:spAutoFit/>
          </a:bodyPr>
          <a:lstStyle/>
          <a:p>
            <a:r>
              <a:rPr lang="en-US" b="1" dirty="0" smtClean="0">
                <a:solidFill>
                  <a:schemeClr val="bg1"/>
                </a:solidFill>
              </a:rPr>
              <a:t>Practice Assessment</a:t>
            </a:r>
            <a:endParaRPr lang="en-US" b="1" dirty="0">
              <a:solidFill>
                <a:schemeClr val="bg1"/>
              </a:solidFill>
            </a:endParaRPr>
          </a:p>
        </p:txBody>
      </p:sp>
      <p:sp>
        <p:nvSpPr>
          <p:cNvPr id="3" name="Content Placeholder 2"/>
          <p:cNvSpPr>
            <a:spLocks noGrp="1"/>
          </p:cNvSpPr>
          <p:nvPr>
            <p:ph idx="1"/>
          </p:nvPr>
        </p:nvSpPr>
        <p:spPr/>
        <p:txBody>
          <a:bodyPr/>
          <a:lstStyle/>
          <a:p>
            <a:endParaRPr lang="en-US"/>
          </a:p>
        </p:txBody>
      </p:sp>
      <p:pic>
        <p:nvPicPr>
          <p:cNvPr id="6" name="Content Placeholder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7000" contrast="14000"/>
                    </a14:imgEffect>
                  </a14:imgLayer>
                </a14:imgProps>
              </a:ext>
              <a:ext uri="{28A0092B-C50C-407E-A947-70E740481C1C}">
                <a14:useLocalDpi xmlns:a14="http://schemas.microsoft.com/office/drawing/2010/main" val="0"/>
              </a:ext>
            </a:extLst>
          </a:blip>
          <a:srcRect l="5784" t="23450" r="8250" b="24086"/>
          <a:stretch/>
        </p:blipFill>
        <p:spPr>
          <a:xfrm>
            <a:off x="-33866" y="1048020"/>
            <a:ext cx="9410350" cy="3845715"/>
          </a:xfrm>
          <a:prstGeom prst="rect">
            <a:avLst/>
          </a:prstGeom>
        </p:spPr>
      </p:pic>
    </p:spTree>
    <p:extLst>
      <p:ext uri="{BB962C8B-B14F-4D97-AF65-F5344CB8AC3E}">
        <p14:creationId xmlns:p14="http://schemas.microsoft.com/office/powerpoint/2010/main" val="17953142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3" name="TextBox 1"/>
          <p:cNvSpPr txBox="1">
            <a:spLocks noChangeArrowheads="1"/>
          </p:cNvSpPr>
          <p:nvPr/>
        </p:nvSpPr>
        <p:spPr bwMode="auto">
          <a:xfrm>
            <a:off x="492368" y="734755"/>
            <a:ext cx="8201465"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en-US" altLang="x-none" sz="1150" b="1" u="sng" dirty="0"/>
              <a:t>Proportions</a:t>
            </a:r>
            <a:endParaRPr lang="en-US" altLang="x-none" sz="1150" b="1" u="sng" dirty="0"/>
          </a:p>
          <a:p>
            <a:r>
              <a:rPr lang="en-US" altLang="x-none" sz="1150" b="1" dirty="0"/>
              <a:t>4- </a:t>
            </a:r>
            <a:r>
              <a:rPr lang="en-US" altLang="x-none" sz="1150" b="1" dirty="0"/>
              <a:t>The artwork is successfully drawn from observation giving it the illusion of a paper sculpture popping up off the page. All angles are correct, curves work out and lines are parallel when they should be. </a:t>
            </a:r>
            <a:endParaRPr lang="en-US" altLang="x-none" sz="1150" b="1" dirty="0"/>
          </a:p>
          <a:p>
            <a:r>
              <a:rPr lang="en-US" altLang="x-none" sz="1150" b="1" dirty="0"/>
              <a:t>3- </a:t>
            </a:r>
            <a:r>
              <a:rPr lang="en-US" altLang="x-none" sz="1150" b="1" dirty="0"/>
              <a:t>The word could use some help in achieving the illusion on popping up off the page. Not all angles are correct, not all of the curves work out and not all lines are parallel when they should be.</a:t>
            </a:r>
          </a:p>
          <a:p>
            <a:r>
              <a:rPr lang="en-US" altLang="x-none" sz="1150" b="1" dirty="0"/>
              <a:t>2- Most angles are drawn incorrectly, most of the curves do not give the illusion of curving and most of the lines are not parallel</a:t>
            </a:r>
          </a:p>
          <a:p>
            <a:r>
              <a:rPr lang="en-US" altLang="x-none" sz="1150" b="1" dirty="0"/>
              <a:t>1- There was no or little attempt made to make to create the illusion of the word popping up on the paper</a:t>
            </a:r>
            <a:r>
              <a:rPr lang="en-US" altLang="x-none" sz="1150" b="1" dirty="0" smtClean="0"/>
              <a:t>.</a:t>
            </a:r>
          </a:p>
          <a:p>
            <a:endParaRPr lang="en-US" altLang="x-none" sz="1150" b="1" dirty="0"/>
          </a:p>
          <a:p>
            <a:r>
              <a:rPr lang="en-US" altLang="x-none" sz="1150" b="1" u="sng" dirty="0"/>
              <a:t>Contrast</a:t>
            </a:r>
            <a:endParaRPr lang="en-US" altLang="x-none" sz="1150" b="1" u="sng" dirty="0"/>
          </a:p>
          <a:p>
            <a:r>
              <a:rPr lang="en-US" altLang="x-none" sz="1150" b="1" dirty="0"/>
              <a:t>4- </a:t>
            </a:r>
            <a:r>
              <a:rPr lang="en-US" altLang="x-none" sz="1150" b="1" dirty="0"/>
              <a:t>Values were used to depict the letters (not outlines) and the values range from light to dark. The values are both on the drawn-paper letters AND the cast shadows. The cast shadows have a harsh line when needed and fades out into a softer line as it gets farther away from the letter.</a:t>
            </a:r>
            <a:endParaRPr lang="en-US" altLang="x-none" sz="1150" b="1" dirty="0"/>
          </a:p>
          <a:p>
            <a:r>
              <a:rPr lang="en-US" altLang="x-none" sz="1150" b="1" dirty="0"/>
              <a:t>3-A few outlines are visible. The values are mostly dark or mostly too light. </a:t>
            </a:r>
          </a:p>
          <a:p>
            <a:r>
              <a:rPr lang="en-US" altLang="x-none" sz="1150" b="1" dirty="0"/>
              <a:t>2- </a:t>
            </a:r>
            <a:r>
              <a:rPr lang="en-US" altLang="x-none" sz="1150" b="1" dirty="0" smtClean="0"/>
              <a:t>Most of the outlines are visible</a:t>
            </a:r>
            <a:endParaRPr lang="en-US" altLang="x-none" sz="1150" b="1" dirty="0"/>
          </a:p>
          <a:p>
            <a:r>
              <a:rPr lang="en-US" altLang="x-none" sz="1150" b="1" dirty="0"/>
              <a:t>1- Value was not used to depict the form, all outlines are still visible</a:t>
            </a:r>
            <a:endParaRPr lang="en-US" altLang="x-none" sz="1150" b="1" dirty="0"/>
          </a:p>
          <a:p>
            <a:endParaRPr lang="en-US" altLang="x-none" sz="1150" b="1" dirty="0"/>
          </a:p>
          <a:p>
            <a:r>
              <a:rPr lang="en-US" altLang="x-none" sz="1150" b="1" u="sng" dirty="0"/>
              <a:t>Composition</a:t>
            </a:r>
            <a:endParaRPr lang="en-US" altLang="x-none" sz="1150" b="1" u="sng" dirty="0"/>
          </a:p>
          <a:p>
            <a:r>
              <a:rPr lang="en-US" altLang="x-none" sz="1150" b="1" dirty="0"/>
              <a:t>4- </a:t>
            </a:r>
            <a:r>
              <a:rPr lang="en-US" altLang="x-none" sz="1150" b="1" dirty="0" smtClean="0"/>
              <a:t>The entire composition is taken into consideration (with using values or drawing the table and  space with tools), creating a unified, balanced work of art. </a:t>
            </a:r>
            <a:endParaRPr lang="en-US" altLang="x-none" sz="1150" b="1" dirty="0"/>
          </a:p>
          <a:p>
            <a:r>
              <a:rPr lang="en-US" altLang="x-none" sz="1150" b="1" dirty="0"/>
              <a:t>3- </a:t>
            </a:r>
            <a:r>
              <a:rPr lang="en-US" altLang="x-none" sz="1150" b="1" dirty="0" smtClean="0"/>
              <a:t>There is some empty space making the artwork feel unbalanced. </a:t>
            </a:r>
          </a:p>
          <a:p>
            <a:r>
              <a:rPr lang="en-US" altLang="x-none" sz="1150" b="1" dirty="0" smtClean="0"/>
              <a:t>2- The tools drawn or the values used in the surrounding space is not done at the same level as the rest of the drawing</a:t>
            </a:r>
          </a:p>
          <a:p>
            <a:r>
              <a:rPr lang="en-US" altLang="x-none" sz="1150" b="1" dirty="0" smtClean="0"/>
              <a:t>1- There is too much empty space, the composition was not taken into consideration, </a:t>
            </a:r>
            <a:endParaRPr lang="en-US" altLang="x-none" sz="1150" b="1" dirty="0"/>
          </a:p>
          <a:p>
            <a:endParaRPr lang="en-US" altLang="x-none" sz="1150" b="1" dirty="0"/>
          </a:p>
          <a:p>
            <a:r>
              <a:rPr lang="en-US" altLang="x-none" sz="1150" b="1" u="sng" dirty="0"/>
              <a:t>Craftsmanship</a:t>
            </a:r>
            <a:endParaRPr lang="en-US" altLang="x-none" sz="1150" b="1" u="sng" dirty="0"/>
          </a:p>
          <a:p>
            <a:r>
              <a:rPr lang="en-US" altLang="x-none" sz="1150" b="1" dirty="0" smtClean="0"/>
              <a:t>4- The pencil marks are clean, neat and smooth. The lines have been properly smoothed out by the angle and pressure of the pencil and through the use of the </a:t>
            </a:r>
            <a:r>
              <a:rPr lang="en-US" altLang="x-none" sz="1150" b="1" dirty="0" err="1" smtClean="0"/>
              <a:t>tortillion</a:t>
            </a:r>
            <a:r>
              <a:rPr lang="en-US" altLang="x-none" sz="1150" b="1" dirty="0" smtClean="0"/>
              <a:t> (aka blending stump). </a:t>
            </a:r>
            <a:r>
              <a:rPr lang="en-US" altLang="x-none" sz="1150" b="1" dirty="0"/>
              <a:t>The paper is not bent, ripped or creased</a:t>
            </a:r>
            <a:r>
              <a:rPr lang="en-US" altLang="x-none" sz="1150" b="1" dirty="0" smtClean="0"/>
              <a:t>.</a:t>
            </a:r>
            <a:endParaRPr lang="en-US" altLang="x-none" sz="1150" b="1" dirty="0"/>
          </a:p>
          <a:p>
            <a:r>
              <a:rPr lang="en-US" altLang="x-none" sz="1150" b="1" dirty="0"/>
              <a:t>3- </a:t>
            </a:r>
            <a:r>
              <a:rPr lang="en-US" altLang="x-none" sz="1150" b="1" dirty="0"/>
              <a:t>There are a few crease marks on the sheet of paper</a:t>
            </a:r>
            <a:r>
              <a:rPr lang="en-US" altLang="x-none" sz="1150" b="1" dirty="0" smtClean="0"/>
              <a:t>. Some lines are still showing through in the chunks of values</a:t>
            </a:r>
          </a:p>
          <a:p>
            <a:r>
              <a:rPr lang="en-US" altLang="x-none" sz="1150" b="1" dirty="0" smtClean="0"/>
              <a:t>2- The shading looks messy in areas but nice in some. There are a lot of crease marks on the paper. </a:t>
            </a:r>
          </a:p>
          <a:p>
            <a:r>
              <a:rPr lang="en-US" altLang="x-none" sz="1150" b="1" dirty="0" smtClean="0"/>
              <a:t>1- The shading looks sloppy or messy throughout the whole piece. The paper looks like it’s been crumpled up, too many creases.</a:t>
            </a:r>
          </a:p>
          <a:p>
            <a:endParaRPr lang="en-US" altLang="x-none" sz="1150" b="1" dirty="0"/>
          </a:p>
          <a:p>
            <a:endParaRPr lang="en-US" altLang="x-none" sz="1150" b="1" dirty="0" smtClean="0"/>
          </a:p>
          <a:p>
            <a:r>
              <a:rPr lang="en-US" altLang="x-none" sz="1200" b="1" dirty="0"/>
              <a:t>Final </a:t>
            </a:r>
            <a:r>
              <a:rPr lang="en-US" altLang="x-none" sz="1200" b="1" dirty="0" smtClean="0"/>
              <a:t>Grade</a:t>
            </a:r>
            <a:r>
              <a:rPr lang="en-US" altLang="x-none" sz="1200" b="1" dirty="0"/>
              <a:t>:</a:t>
            </a:r>
          </a:p>
          <a:p>
            <a:endParaRPr lang="en-US" altLang="x-none" sz="1150" b="1" dirty="0"/>
          </a:p>
        </p:txBody>
      </p:sp>
      <p:sp>
        <p:nvSpPr>
          <p:cNvPr id="49154" name="TextBox 2"/>
          <p:cNvSpPr txBox="1">
            <a:spLocks noChangeArrowheads="1"/>
          </p:cNvSpPr>
          <p:nvPr/>
        </p:nvSpPr>
        <p:spPr bwMode="auto">
          <a:xfrm>
            <a:off x="492368" y="365423"/>
            <a:ext cx="903989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en-US" altLang="x-none" sz="1350" dirty="0" smtClean="0"/>
              <a:t>Name</a:t>
            </a:r>
            <a:r>
              <a:rPr lang="en-US" altLang="x-none" sz="1350" u="sng" dirty="0"/>
              <a:t>		</a:t>
            </a:r>
            <a:r>
              <a:rPr lang="en-US" altLang="x-none" sz="1350" u="sng" dirty="0"/>
              <a:t>	</a:t>
            </a:r>
            <a:r>
              <a:rPr lang="en-US" altLang="x-none" sz="1350" u="sng" dirty="0"/>
              <a:t>	 </a:t>
            </a:r>
            <a:r>
              <a:rPr lang="en-US" altLang="x-none" sz="1350" dirty="0"/>
              <a:t>	Block</a:t>
            </a:r>
            <a:r>
              <a:rPr lang="en-US" altLang="x-none" sz="1350" u="sng" dirty="0"/>
              <a:t>	</a:t>
            </a:r>
            <a:r>
              <a:rPr lang="en-US" altLang="x-none" sz="1350" dirty="0"/>
              <a:t>	</a:t>
            </a:r>
          </a:p>
        </p:txBody>
      </p:sp>
      <p:cxnSp>
        <p:nvCxnSpPr>
          <p:cNvPr id="5" name="Straight Connector 4"/>
          <p:cNvCxnSpPr/>
          <p:nvPr/>
        </p:nvCxnSpPr>
        <p:spPr>
          <a:xfrm>
            <a:off x="-11906" y="734755"/>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2126536"/>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3497421"/>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472956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237399" y="36316"/>
            <a:ext cx="2610010" cy="369332"/>
          </a:xfrm>
          <a:prstGeom prst="rect">
            <a:avLst/>
          </a:prstGeom>
        </p:spPr>
        <p:txBody>
          <a:bodyPr wrap="none">
            <a:spAutoFit/>
          </a:bodyPr>
          <a:lstStyle/>
          <a:p>
            <a:r>
              <a:rPr lang="en-US" altLang="x-none" b="1" dirty="0">
                <a:solidFill>
                  <a:schemeClr val="bg1"/>
                </a:solidFill>
              </a:rPr>
              <a:t>2D/ Ed </a:t>
            </a:r>
            <a:r>
              <a:rPr lang="en-US" altLang="x-none" b="1" dirty="0" err="1">
                <a:solidFill>
                  <a:schemeClr val="bg1"/>
                </a:solidFill>
              </a:rPr>
              <a:t>Ruscha</a:t>
            </a:r>
            <a:r>
              <a:rPr lang="en-US" altLang="x-none" b="1" dirty="0">
                <a:solidFill>
                  <a:schemeClr val="bg1"/>
                </a:solidFill>
              </a:rPr>
              <a:t> WORD</a:t>
            </a:r>
            <a:endParaRPr lang="en-US" b="1" dirty="0">
              <a:solidFill>
                <a:schemeClr val="bg1"/>
              </a:solidFill>
            </a:endParaRPr>
          </a:p>
        </p:txBody>
      </p:sp>
    </p:spTree>
    <p:extLst>
      <p:ext uri="{BB962C8B-B14F-4D97-AF65-F5344CB8AC3E}">
        <p14:creationId xmlns:p14="http://schemas.microsoft.com/office/powerpoint/2010/main" val="1617116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7500" y="114300"/>
            <a:ext cx="1874231" cy="369332"/>
          </a:xfrm>
          <a:prstGeom prst="rect">
            <a:avLst/>
          </a:prstGeom>
          <a:noFill/>
        </p:spPr>
        <p:txBody>
          <a:bodyPr wrap="none" rtlCol="0">
            <a:spAutoFit/>
          </a:bodyPr>
          <a:lstStyle/>
          <a:p>
            <a:r>
              <a:rPr lang="en-US" b="1" dirty="0" smtClean="0">
                <a:solidFill>
                  <a:schemeClr val="bg1"/>
                </a:solidFill>
              </a:rPr>
              <a:t>Reflection in SB</a:t>
            </a:r>
            <a:endParaRPr lang="en-US" b="1" dirty="0">
              <a:solidFill>
                <a:schemeClr val="bg1"/>
              </a:solidFill>
            </a:endParaRPr>
          </a:p>
        </p:txBody>
      </p:sp>
      <p:sp>
        <p:nvSpPr>
          <p:cNvPr id="3" name="TextBox 2"/>
          <p:cNvSpPr txBox="1"/>
          <p:nvPr/>
        </p:nvSpPr>
        <p:spPr>
          <a:xfrm>
            <a:off x="571500" y="659063"/>
            <a:ext cx="8102600" cy="4308872"/>
          </a:xfrm>
          <a:prstGeom prst="rect">
            <a:avLst/>
          </a:prstGeom>
          <a:noFill/>
        </p:spPr>
        <p:txBody>
          <a:bodyPr wrap="square" rtlCol="0">
            <a:spAutoFit/>
          </a:bodyPr>
          <a:lstStyle/>
          <a:p>
            <a:pPr algn="ctr"/>
            <a:r>
              <a:rPr lang="en-US" sz="3200" b="1" u="sng" dirty="0" smtClean="0"/>
              <a:t>Ed </a:t>
            </a:r>
            <a:r>
              <a:rPr lang="en-US" sz="3200" b="1" u="sng" dirty="0" err="1" smtClean="0"/>
              <a:t>Ruscha</a:t>
            </a:r>
            <a:r>
              <a:rPr lang="en-US" sz="3200" b="1" u="sng" dirty="0" smtClean="0"/>
              <a:t>-Written Reflection</a:t>
            </a:r>
          </a:p>
          <a:p>
            <a:pPr algn="ctr"/>
            <a:r>
              <a:rPr lang="en-US" sz="3200" dirty="0" smtClean="0"/>
              <a:t>Minimum of 3 </a:t>
            </a:r>
            <a:r>
              <a:rPr lang="en-US" sz="3200" dirty="0" smtClean="0"/>
              <a:t>sentences in your SB</a:t>
            </a:r>
            <a:endParaRPr lang="en-US" sz="3200" dirty="0"/>
          </a:p>
          <a:p>
            <a:endParaRPr lang="en-US" dirty="0"/>
          </a:p>
          <a:p>
            <a:r>
              <a:rPr lang="en-US" sz="2000" b="1" dirty="0" smtClean="0"/>
              <a:t>Talk about the artist (what did he do, what materials did he work with, what art movements was he involved with</a:t>
            </a:r>
            <a:r>
              <a:rPr lang="en-US" sz="2000" b="1" dirty="0" smtClean="0"/>
              <a:t>? What do you think about his work?)</a:t>
            </a:r>
            <a:endParaRPr lang="en-US" sz="2000" b="1" dirty="0" smtClean="0"/>
          </a:p>
          <a:p>
            <a:endParaRPr lang="en-US" sz="2000" b="1" dirty="0"/>
          </a:p>
          <a:p>
            <a:r>
              <a:rPr lang="en-US" sz="2000" b="1" dirty="0" smtClean="0"/>
              <a:t>Talk about your own working process (easy, hard, what materials did you work with, what about it was easy or hard, if you could do it again, what would you do differently</a:t>
            </a:r>
            <a:r>
              <a:rPr lang="en-US" sz="2000" b="1" dirty="0" smtClean="0"/>
              <a:t>?)</a:t>
            </a:r>
          </a:p>
          <a:p>
            <a:endParaRPr lang="en-US" sz="2400" b="1" dirty="0"/>
          </a:p>
          <a:p>
            <a:r>
              <a:rPr lang="en-US" sz="1400" dirty="0" smtClean="0"/>
              <a:t>In your sketchbook (</a:t>
            </a:r>
            <a:r>
              <a:rPr lang="en-US" sz="1400" dirty="0" err="1" smtClean="0"/>
              <a:t>sb</a:t>
            </a:r>
            <a:r>
              <a:rPr lang="en-US" sz="1400" dirty="0" smtClean="0"/>
              <a:t>), you should have your notes on the artist, a shaded square and this reflection. Your SB, you will be graded with this rubric</a:t>
            </a:r>
            <a:r>
              <a:rPr lang="mr-IN" sz="1400" dirty="0" smtClean="0"/>
              <a:t>…</a:t>
            </a:r>
            <a:endParaRPr lang="en-US" sz="1400" dirty="0"/>
          </a:p>
        </p:txBody>
      </p:sp>
      <p:sp>
        <p:nvSpPr>
          <p:cNvPr id="6" name="TextBox 5"/>
          <p:cNvSpPr txBox="1"/>
          <p:nvPr/>
        </p:nvSpPr>
        <p:spPr>
          <a:xfrm>
            <a:off x="6490375" y="5476689"/>
            <a:ext cx="2031325" cy="369332"/>
          </a:xfrm>
          <a:prstGeom prst="rect">
            <a:avLst/>
          </a:prstGeom>
          <a:noFill/>
        </p:spPr>
        <p:txBody>
          <a:bodyPr wrap="none" rtlCol="0">
            <a:spAutoFit/>
          </a:bodyPr>
          <a:lstStyle/>
          <a:p>
            <a:r>
              <a:rPr lang="en-US" dirty="0" smtClean="0"/>
              <a:t>/5=</a:t>
            </a:r>
            <a:r>
              <a:rPr lang="en-US" u="sng" dirty="0" smtClean="0"/>
              <a:t>		</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98689472"/>
              </p:ext>
            </p:extLst>
          </p:nvPr>
        </p:nvGraphicFramePr>
        <p:xfrm>
          <a:off x="731231" y="5143195"/>
          <a:ext cx="5453670" cy="1036320"/>
        </p:xfrm>
        <a:graphic>
          <a:graphicData uri="http://schemas.openxmlformats.org/drawingml/2006/table">
            <a:tbl>
              <a:tblPr firstRow="1" bandRow="1">
                <a:tableStyleId>{5C22544A-7EE6-4342-B048-85BDC9FD1C3A}</a:tableStyleId>
              </a:tblPr>
              <a:tblGrid>
                <a:gridCol w="2367569"/>
                <a:gridCol w="3086101"/>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Notes </a:t>
                      </a:r>
                      <a:r>
                        <a:rPr lang="en-US" sz="1400" b="1" u="sng" dirty="0" smtClean="0">
                          <a:solidFill>
                            <a:schemeClr val="tx1"/>
                          </a:solidFill>
                        </a:rPr>
                        <a:t>OR</a:t>
                      </a:r>
                      <a:r>
                        <a:rPr lang="en-US" sz="1400" b="1" dirty="0" smtClean="0">
                          <a:solidFill>
                            <a:schemeClr val="tx1"/>
                          </a:solidFill>
                        </a:rPr>
                        <a:t> shaded square</a:t>
                      </a:r>
                    </a:p>
                    <a:p>
                      <a:pPr algn="ct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Minimum of 3 sentence reflection</a:t>
                      </a:r>
                    </a:p>
                    <a:p>
                      <a:pPr algn="ctr"/>
                      <a:endParaRPr lang="en-US" sz="1400"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2 points</a:t>
                      </a:r>
                    </a:p>
                    <a:p>
                      <a:pPr algn="ct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3 points</a:t>
                      </a:r>
                    </a:p>
                    <a:p>
                      <a:pPr algn="ctr"/>
                      <a:endParaRPr lang="en-US" sz="1400" dirty="0"/>
                    </a:p>
                  </a:txBody>
                  <a:tcPr/>
                </a:tc>
              </a:tr>
            </a:tbl>
          </a:graphicData>
        </a:graphic>
      </p:graphicFrame>
    </p:spTree>
    <p:extLst>
      <p:ext uri="{BB962C8B-B14F-4D97-AF65-F5344CB8AC3E}">
        <p14:creationId xmlns:p14="http://schemas.microsoft.com/office/powerpoint/2010/main" val="766219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scha-lisp.png"/>
          <p:cNvPicPr>
            <a:picLocks noChangeAspect="1"/>
          </p:cNvPicPr>
          <p:nvPr/>
        </p:nvPicPr>
        <p:blipFill rotWithShape="1">
          <a:blip r:embed="rId3">
            <a:extLst>
              <a:ext uri="{28A0092B-C50C-407E-A947-70E740481C1C}">
                <a14:useLocalDpi xmlns:a14="http://schemas.microsoft.com/office/drawing/2010/main" val="0"/>
              </a:ext>
            </a:extLst>
          </a:blip>
          <a:srcRect l="-114" r="57519" b="515"/>
          <a:stretch/>
        </p:blipFill>
        <p:spPr>
          <a:xfrm>
            <a:off x="1608669" y="135467"/>
            <a:ext cx="6112931" cy="6536267"/>
          </a:xfrm>
          <a:prstGeom prst="rect">
            <a:avLst/>
          </a:prstGeom>
        </p:spPr>
      </p:pic>
    </p:spTree>
    <p:extLst>
      <p:ext uri="{BB962C8B-B14F-4D97-AF65-F5344CB8AC3E}">
        <p14:creationId xmlns:p14="http://schemas.microsoft.com/office/powerpoint/2010/main" val="830636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t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33" y="-33225"/>
            <a:ext cx="8783026" cy="6872718"/>
          </a:xfrm>
          <a:prstGeom prst="rect">
            <a:avLst/>
          </a:prstGeom>
        </p:spPr>
      </p:pic>
    </p:spTree>
    <p:extLst>
      <p:ext uri="{BB962C8B-B14F-4D97-AF65-F5344CB8AC3E}">
        <p14:creationId xmlns:p14="http://schemas.microsoft.com/office/powerpoint/2010/main" val="33734127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scha-ribb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18023"/>
            <a:ext cx="9380299" cy="3274382"/>
          </a:xfrm>
          <a:prstGeom prst="rect">
            <a:avLst/>
          </a:prstGeom>
        </p:spPr>
      </p:pic>
      <p:sp>
        <p:nvSpPr>
          <p:cNvPr id="3" name="TextBox 2"/>
          <p:cNvSpPr txBox="1"/>
          <p:nvPr/>
        </p:nvSpPr>
        <p:spPr>
          <a:xfrm>
            <a:off x="2331033" y="5553239"/>
            <a:ext cx="4299234" cy="923330"/>
          </a:xfrm>
          <a:prstGeom prst="rect">
            <a:avLst/>
          </a:prstGeom>
          <a:noFill/>
        </p:spPr>
        <p:txBody>
          <a:bodyPr wrap="square" rtlCol="0">
            <a:spAutoFit/>
          </a:bodyPr>
          <a:lstStyle/>
          <a:p>
            <a:r>
              <a:rPr lang="en-US" dirty="0" smtClean="0"/>
              <a:t>I can draw from observation a word-sculpture and make it appear 3D by using value.</a:t>
            </a:r>
            <a:endParaRPr lang="en-US" dirty="0"/>
          </a:p>
        </p:txBody>
      </p:sp>
    </p:spTree>
    <p:extLst>
      <p:ext uri="{BB962C8B-B14F-4D97-AF65-F5344CB8AC3E}">
        <p14:creationId xmlns:p14="http://schemas.microsoft.com/office/powerpoint/2010/main" val="3188000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shot-2013-01-20-at-8.38.34-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63" y="0"/>
            <a:ext cx="6691240" cy="6858000"/>
          </a:xfrm>
          <a:prstGeom prst="rect">
            <a:avLst/>
          </a:prstGeom>
        </p:spPr>
      </p:pic>
      <p:sp>
        <p:nvSpPr>
          <p:cNvPr id="6" name="TextBox 5"/>
          <p:cNvSpPr txBox="1"/>
          <p:nvPr/>
        </p:nvSpPr>
        <p:spPr>
          <a:xfrm>
            <a:off x="2655062" y="47916"/>
            <a:ext cx="6488938" cy="646331"/>
          </a:xfrm>
          <a:prstGeom prst="rect">
            <a:avLst/>
          </a:prstGeom>
          <a:noFill/>
        </p:spPr>
        <p:txBody>
          <a:bodyPr wrap="none" rtlCol="0">
            <a:spAutoFit/>
          </a:bodyPr>
          <a:lstStyle/>
          <a:p>
            <a:r>
              <a:rPr lang="en-US" dirty="0">
                <a:hlinkClick r:id="rId4"/>
              </a:rPr>
              <a:t>http://www.sfmoma.org/explore/multimedia/videos/</a:t>
            </a:r>
            <a:r>
              <a:rPr lang="en-US" dirty="0" smtClean="0">
                <a:hlinkClick r:id="rId4"/>
              </a:rPr>
              <a:t>189</a:t>
            </a:r>
            <a:endParaRPr lang="en-US" dirty="0" smtClean="0"/>
          </a:p>
          <a:p>
            <a:r>
              <a:rPr lang="en-US" dirty="0" smtClean="0"/>
              <a:t>Gunpowder as a medium</a:t>
            </a:r>
            <a:endParaRPr lang="en-US" dirty="0"/>
          </a:p>
        </p:txBody>
      </p:sp>
      <p:sp>
        <p:nvSpPr>
          <p:cNvPr id="7" name="TextBox 6"/>
          <p:cNvSpPr txBox="1"/>
          <p:nvPr/>
        </p:nvSpPr>
        <p:spPr>
          <a:xfrm>
            <a:off x="4844766" y="5934670"/>
            <a:ext cx="4299234" cy="923330"/>
          </a:xfrm>
          <a:prstGeom prst="rect">
            <a:avLst/>
          </a:prstGeom>
          <a:noFill/>
        </p:spPr>
        <p:txBody>
          <a:bodyPr wrap="square" rtlCol="0">
            <a:spAutoFit/>
          </a:bodyPr>
          <a:lstStyle/>
          <a:p>
            <a:r>
              <a:rPr lang="en-US" dirty="0" smtClean="0"/>
              <a:t>I can draw from observation a word-sculpture and make it appear 3D by using value.</a:t>
            </a:r>
            <a:endParaRPr lang="en-US" dirty="0"/>
          </a:p>
        </p:txBody>
      </p:sp>
      <p:sp>
        <p:nvSpPr>
          <p:cNvPr id="3" name="Rectangle 2"/>
          <p:cNvSpPr/>
          <p:nvPr/>
        </p:nvSpPr>
        <p:spPr>
          <a:xfrm>
            <a:off x="0" y="5934670"/>
            <a:ext cx="4572000" cy="923330"/>
          </a:xfrm>
          <a:prstGeom prst="rect">
            <a:avLst/>
          </a:prstGeom>
        </p:spPr>
        <p:txBody>
          <a:bodyPr>
            <a:spAutoFit/>
          </a:bodyPr>
          <a:lstStyle/>
          <a:p>
            <a:r>
              <a:rPr lang="en-US" dirty="0">
                <a:hlinkClick r:id="rId5"/>
              </a:rPr>
              <a:t>https://</a:t>
            </a:r>
            <a:r>
              <a:rPr lang="en-US" dirty="0" smtClean="0">
                <a:hlinkClick r:id="rId5"/>
              </a:rPr>
              <a:t>www.youtube.com/watch?v=h_jwq9BLVW0</a:t>
            </a:r>
            <a:endParaRPr lang="en-US" dirty="0" smtClean="0"/>
          </a:p>
          <a:p>
            <a:endParaRPr lang="en-US" dirty="0"/>
          </a:p>
        </p:txBody>
      </p:sp>
    </p:spTree>
    <p:extLst>
      <p:ext uri="{BB962C8B-B14F-4D97-AF65-F5344CB8AC3E}">
        <p14:creationId xmlns:p14="http://schemas.microsoft.com/office/powerpoint/2010/main" val="1600555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80000" cy="3810000"/>
          </a:xfrm>
          <a:prstGeom prst="rect">
            <a:avLst/>
          </a:prstGeom>
        </p:spPr>
      </p:pic>
      <p:pic>
        <p:nvPicPr>
          <p:cNvPr id="3" name="Picture 2"/>
          <p:cNvPicPr>
            <a:picLocks noChangeAspect="1"/>
          </p:cNvPicPr>
          <p:nvPr/>
        </p:nvPicPr>
        <p:blipFill>
          <a:blip r:embed="rId4"/>
          <a:stretch>
            <a:fillRect/>
          </a:stretch>
        </p:blipFill>
        <p:spPr>
          <a:xfrm>
            <a:off x="4064000" y="3048000"/>
            <a:ext cx="5080000" cy="3810000"/>
          </a:xfrm>
          <a:prstGeom prst="rect">
            <a:avLst/>
          </a:prstGeom>
        </p:spPr>
      </p:pic>
      <p:sp>
        <p:nvSpPr>
          <p:cNvPr id="4" name="TextBox 3"/>
          <p:cNvSpPr txBox="1"/>
          <p:nvPr/>
        </p:nvSpPr>
        <p:spPr>
          <a:xfrm>
            <a:off x="5080000" y="1181834"/>
            <a:ext cx="4299234" cy="923330"/>
          </a:xfrm>
          <a:prstGeom prst="rect">
            <a:avLst/>
          </a:prstGeom>
          <a:noFill/>
        </p:spPr>
        <p:txBody>
          <a:bodyPr wrap="square" rtlCol="0">
            <a:spAutoFit/>
          </a:bodyPr>
          <a:lstStyle/>
          <a:p>
            <a:r>
              <a:rPr lang="en-US" dirty="0" smtClean="0"/>
              <a:t>I can draw from observation a word-sculpture and make it appear 3D by using value.</a:t>
            </a:r>
            <a:endParaRPr lang="en-US" dirty="0"/>
          </a:p>
        </p:txBody>
      </p:sp>
      <p:sp>
        <p:nvSpPr>
          <p:cNvPr id="5" name="TextBox 4"/>
          <p:cNvSpPr txBox="1"/>
          <p:nvPr/>
        </p:nvSpPr>
        <p:spPr>
          <a:xfrm>
            <a:off x="622978" y="4024956"/>
            <a:ext cx="3441022" cy="2062103"/>
          </a:xfrm>
          <a:prstGeom prst="rect">
            <a:avLst/>
          </a:prstGeom>
          <a:noFill/>
        </p:spPr>
        <p:txBody>
          <a:bodyPr wrap="square" rtlCol="0">
            <a:spAutoFit/>
          </a:bodyPr>
          <a:lstStyle/>
          <a:p>
            <a:r>
              <a:rPr lang="en-US" sz="3200" dirty="0" smtClean="0"/>
              <a:t>Select a word that says something about YOU</a:t>
            </a:r>
            <a:endParaRPr lang="en-US" sz="3200" dirty="0"/>
          </a:p>
        </p:txBody>
      </p:sp>
    </p:spTree>
    <p:extLst>
      <p:ext uri="{BB962C8B-B14F-4D97-AF65-F5344CB8AC3E}">
        <p14:creationId xmlns:p14="http://schemas.microsoft.com/office/powerpoint/2010/main" val="36906565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080000" cy="3810000"/>
          </a:xfrm>
          <a:prstGeom prst="rect">
            <a:avLst/>
          </a:prstGeom>
        </p:spPr>
      </p:pic>
      <p:pic>
        <p:nvPicPr>
          <p:cNvPr id="3" name="Picture 2"/>
          <p:cNvPicPr>
            <a:picLocks noChangeAspect="1"/>
          </p:cNvPicPr>
          <p:nvPr/>
        </p:nvPicPr>
        <p:blipFill>
          <a:blip r:embed="rId3"/>
          <a:stretch>
            <a:fillRect/>
          </a:stretch>
        </p:blipFill>
        <p:spPr>
          <a:xfrm>
            <a:off x="4064000" y="3048000"/>
            <a:ext cx="5080000" cy="3810000"/>
          </a:xfrm>
          <a:prstGeom prst="rect">
            <a:avLst/>
          </a:prstGeom>
        </p:spPr>
      </p:pic>
      <p:sp>
        <p:nvSpPr>
          <p:cNvPr id="4" name="TextBox 3"/>
          <p:cNvSpPr txBox="1"/>
          <p:nvPr/>
        </p:nvSpPr>
        <p:spPr>
          <a:xfrm>
            <a:off x="5080000" y="1181834"/>
            <a:ext cx="4299234" cy="923330"/>
          </a:xfrm>
          <a:prstGeom prst="rect">
            <a:avLst/>
          </a:prstGeom>
          <a:noFill/>
        </p:spPr>
        <p:txBody>
          <a:bodyPr wrap="square" rtlCol="0">
            <a:spAutoFit/>
          </a:bodyPr>
          <a:lstStyle/>
          <a:p>
            <a:r>
              <a:rPr lang="en-US" dirty="0" smtClean="0"/>
              <a:t>I can draw from observation a word-sculpture and make it appear 3D by using value.</a:t>
            </a:r>
            <a:endParaRPr lang="en-US" dirty="0"/>
          </a:p>
        </p:txBody>
      </p:sp>
    </p:spTree>
    <p:extLst>
      <p:ext uri="{BB962C8B-B14F-4D97-AF65-F5344CB8AC3E}">
        <p14:creationId xmlns:p14="http://schemas.microsoft.com/office/powerpoint/2010/main" val="428608173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2063</TotalTime>
  <Words>1186</Words>
  <Application>Microsoft Macintosh PowerPoint</Application>
  <PresentationFormat>On-screen Show (4:3)</PresentationFormat>
  <Paragraphs>128</Paragraphs>
  <Slides>36</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Adobe Gothic Std B</vt:lpstr>
      <vt:lpstr>Calibri</vt:lpstr>
      <vt:lpstr>Century Gothic</vt:lpstr>
      <vt:lpstr>Mangal</vt:lpstr>
      <vt:lpstr>Wingdings 2</vt:lpstr>
      <vt:lpstr>Arial</vt:lpstr>
      <vt:lpstr>Austin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Surrealism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Sulzen</dc:creator>
  <cp:lastModifiedBy>Heather Sulzen</cp:lastModifiedBy>
  <cp:revision>37</cp:revision>
  <cp:lastPrinted>2017-09-06T10:38:16Z</cp:lastPrinted>
  <dcterms:created xsi:type="dcterms:W3CDTF">2014-01-21T15:35:59Z</dcterms:created>
  <dcterms:modified xsi:type="dcterms:W3CDTF">2017-09-06T10:42:43Z</dcterms:modified>
</cp:coreProperties>
</file>